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1"/>
  </p:notesMasterIdLst>
  <p:handoutMasterIdLst>
    <p:handoutMasterId r:id="rId42"/>
  </p:handoutMasterIdLst>
  <p:sldIdLst>
    <p:sldId id="256" r:id="rId2"/>
    <p:sldId id="312" r:id="rId3"/>
    <p:sldId id="304" r:id="rId4"/>
    <p:sldId id="313" r:id="rId5"/>
    <p:sldId id="349" r:id="rId6"/>
    <p:sldId id="284" r:id="rId7"/>
    <p:sldId id="306" r:id="rId8"/>
    <p:sldId id="305" r:id="rId9"/>
    <p:sldId id="287" r:id="rId10"/>
    <p:sldId id="289" r:id="rId11"/>
    <p:sldId id="270" r:id="rId12"/>
    <p:sldId id="290" r:id="rId13"/>
    <p:sldId id="291" r:id="rId14"/>
    <p:sldId id="269" r:id="rId15"/>
    <p:sldId id="271" r:id="rId16"/>
    <p:sldId id="308" r:id="rId17"/>
    <p:sldId id="314" r:id="rId18"/>
    <p:sldId id="332" r:id="rId19"/>
    <p:sldId id="319" r:id="rId20"/>
    <p:sldId id="320" r:id="rId21"/>
    <p:sldId id="321" r:id="rId22"/>
    <p:sldId id="322" r:id="rId23"/>
    <p:sldId id="323" r:id="rId24"/>
    <p:sldId id="333" r:id="rId25"/>
    <p:sldId id="325" r:id="rId26"/>
    <p:sldId id="326" r:id="rId27"/>
    <p:sldId id="327" r:id="rId28"/>
    <p:sldId id="328" r:id="rId29"/>
    <p:sldId id="329" r:id="rId30"/>
    <p:sldId id="330" r:id="rId31"/>
    <p:sldId id="350" r:id="rId32"/>
    <p:sldId id="334" r:id="rId33"/>
    <p:sldId id="336" r:id="rId34"/>
    <p:sldId id="337" r:id="rId35"/>
    <p:sldId id="338" r:id="rId36"/>
    <p:sldId id="340" r:id="rId37"/>
    <p:sldId id="343" r:id="rId38"/>
    <p:sldId id="344" r:id="rId39"/>
    <p:sldId id="345" r:id="rId40"/>
  </p:sldIdLst>
  <p:sldSz cx="12192000" cy="6858000"/>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BA3A4-824C-4EB2-8689-0767C4B50F1A}"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l-GR"/>
        </a:p>
      </dgm:t>
    </dgm:pt>
    <dgm:pt modelId="{426AD7FE-E709-4E4A-8FA3-F6FADFE7BD28}">
      <dgm:prSet phldrT="[Text]" custT="1"/>
      <dgm:spPr/>
      <dgm:t>
        <a:bodyPr/>
        <a:lstStyle/>
        <a:p>
          <a:r>
            <a:rPr lang="pl-PL" sz="1600" b="1" dirty="0" smtClean="0"/>
            <a:t>Upośledzenia psychicznego lub fizycznego</a:t>
          </a:r>
          <a:endParaRPr lang="el-GR" sz="1600" b="1" dirty="0"/>
        </a:p>
      </dgm:t>
    </dgm:pt>
    <dgm:pt modelId="{2BB6C7A9-5642-4144-875F-332C01935228}" type="parTrans" cxnId="{B0C1470A-E884-47F1-BC7C-B08AF77E905E}">
      <dgm:prSet/>
      <dgm:spPr/>
      <dgm:t>
        <a:bodyPr/>
        <a:lstStyle/>
        <a:p>
          <a:endParaRPr lang="el-GR" sz="2000" b="1"/>
        </a:p>
      </dgm:t>
    </dgm:pt>
    <dgm:pt modelId="{A81FFD46-A83E-4A72-B3C6-1012F3296694}" type="sibTrans" cxnId="{B0C1470A-E884-47F1-BC7C-B08AF77E905E}">
      <dgm:prSet/>
      <dgm:spPr/>
      <dgm:t>
        <a:bodyPr/>
        <a:lstStyle/>
        <a:p>
          <a:endParaRPr lang="el-GR" sz="2000" b="1"/>
        </a:p>
      </dgm:t>
    </dgm:pt>
    <dgm:pt modelId="{F2F981DD-E065-4EDF-9F5E-CFC424A573D9}">
      <dgm:prSet custT="1"/>
      <dgm:spPr/>
      <dgm:t>
        <a:bodyPr/>
        <a:lstStyle/>
        <a:p>
          <a:r>
            <a:rPr lang="pl-PL" sz="1600" b="1" dirty="0" smtClean="0"/>
            <a:t>Trudności w nauce</a:t>
          </a:r>
          <a:endParaRPr lang="en-GB" sz="1600" b="1" dirty="0"/>
        </a:p>
      </dgm:t>
    </dgm:pt>
    <dgm:pt modelId="{D75CC485-F19E-4EAD-8E4E-577D460F4F30}" type="parTrans" cxnId="{0AA22F91-AE15-4CDE-BCD5-0D09F29D30C6}">
      <dgm:prSet/>
      <dgm:spPr/>
      <dgm:t>
        <a:bodyPr/>
        <a:lstStyle/>
        <a:p>
          <a:endParaRPr lang="el-GR" sz="2000" b="1"/>
        </a:p>
      </dgm:t>
    </dgm:pt>
    <dgm:pt modelId="{891F30BB-A649-4895-87FC-686E43D49A1A}" type="sibTrans" cxnId="{0AA22F91-AE15-4CDE-BCD5-0D09F29D30C6}">
      <dgm:prSet/>
      <dgm:spPr/>
      <dgm:t>
        <a:bodyPr/>
        <a:lstStyle/>
        <a:p>
          <a:endParaRPr lang="el-GR" sz="2000" b="1"/>
        </a:p>
      </dgm:t>
    </dgm:pt>
    <dgm:pt modelId="{D9F9C180-23D6-4419-BB8E-A0EEE66B7D5A}">
      <dgm:prSet custT="1"/>
      <dgm:spPr/>
      <dgm:t>
        <a:bodyPr/>
        <a:lstStyle/>
        <a:p>
          <a:r>
            <a:rPr lang="pl-PL" sz="1600" b="1" dirty="0" smtClean="0"/>
            <a:t>Trudności natury ekonomicznej</a:t>
          </a:r>
          <a:endParaRPr lang="en-GB" sz="1600" b="1" dirty="0"/>
        </a:p>
      </dgm:t>
    </dgm:pt>
    <dgm:pt modelId="{540C5758-D48C-4E39-ACE8-DFA4F8E876B6}" type="parTrans" cxnId="{8A0B5AB7-6B91-45D3-BFC3-723D38AC056E}">
      <dgm:prSet/>
      <dgm:spPr/>
      <dgm:t>
        <a:bodyPr/>
        <a:lstStyle/>
        <a:p>
          <a:endParaRPr lang="el-GR" sz="2000" b="1"/>
        </a:p>
      </dgm:t>
    </dgm:pt>
    <dgm:pt modelId="{4AFA3419-4430-4B33-9B9C-54693CBDC520}" type="sibTrans" cxnId="{8A0B5AB7-6B91-45D3-BFC3-723D38AC056E}">
      <dgm:prSet/>
      <dgm:spPr/>
      <dgm:t>
        <a:bodyPr/>
        <a:lstStyle/>
        <a:p>
          <a:endParaRPr lang="el-GR" sz="2000" b="1"/>
        </a:p>
      </dgm:t>
    </dgm:pt>
    <dgm:pt modelId="{FF8BA810-AF7A-454F-8056-A832477C7748}">
      <dgm:prSet custT="1"/>
      <dgm:spPr/>
      <dgm:t>
        <a:bodyPr/>
        <a:lstStyle/>
        <a:p>
          <a:r>
            <a:rPr lang="pl-PL" sz="1600" b="1" dirty="0" smtClean="0"/>
            <a:t>Różnice kulturowe</a:t>
          </a:r>
          <a:endParaRPr lang="en-GB" sz="1600" b="1" dirty="0"/>
        </a:p>
      </dgm:t>
    </dgm:pt>
    <dgm:pt modelId="{4F5F1699-40F1-4727-98F8-8CDDE732DB9C}" type="parTrans" cxnId="{27348004-04D3-465E-963A-BB0C040E127D}">
      <dgm:prSet/>
      <dgm:spPr/>
      <dgm:t>
        <a:bodyPr/>
        <a:lstStyle/>
        <a:p>
          <a:endParaRPr lang="el-GR" sz="2000" b="1"/>
        </a:p>
      </dgm:t>
    </dgm:pt>
    <dgm:pt modelId="{05278FF5-5527-4300-8FF1-D83420F0E9EA}" type="sibTrans" cxnId="{27348004-04D3-465E-963A-BB0C040E127D}">
      <dgm:prSet/>
      <dgm:spPr/>
      <dgm:t>
        <a:bodyPr/>
        <a:lstStyle/>
        <a:p>
          <a:endParaRPr lang="el-GR" sz="2000" b="1"/>
        </a:p>
      </dgm:t>
    </dgm:pt>
    <dgm:pt modelId="{7663A388-260F-4D0B-9EB3-3F81A56AA7CA}">
      <dgm:prSet custT="1"/>
      <dgm:spPr/>
      <dgm:t>
        <a:bodyPr/>
        <a:lstStyle/>
        <a:p>
          <a:r>
            <a:rPr lang="pl-PL" sz="1600" b="1" dirty="0" smtClean="0"/>
            <a:t>Problemy zdrowotne</a:t>
          </a:r>
          <a:endParaRPr lang="en-GB" sz="1600" b="1" dirty="0"/>
        </a:p>
      </dgm:t>
    </dgm:pt>
    <dgm:pt modelId="{1ACD5DBD-A474-46D8-9F86-99B537A53E46}" type="parTrans" cxnId="{FDA81853-3B8C-45D6-8862-30F1793F2B84}">
      <dgm:prSet/>
      <dgm:spPr/>
      <dgm:t>
        <a:bodyPr/>
        <a:lstStyle/>
        <a:p>
          <a:endParaRPr lang="el-GR" sz="2000" b="1"/>
        </a:p>
      </dgm:t>
    </dgm:pt>
    <dgm:pt modelId="{FEDD5741-9794-48F4-B220-53AA9E42A146}" type="sibTrans" cxnId="{FDA81853-3B8C-45D6-8862-30F1793F2B84}">
      <dgm:prSet/>
      <dgm:spPr/>
      <dgm:t>
        <a:bodyPr/>
        <a:lstStyle/>
        <a:p>
          <a:endParaRPr lang="el-GR" sz="2000" b="1"/>
        </a:p>
      </dgm:t>
    </dgm:pt>
    <dgm:pt modelId="{4EE1A9D9-4176-4630-BE8A-17CC6D196CF4}">
      <dgm:prSet custT="1"/>
      <dgm:spPr/>
      <dgm:t>
        <a:bodyPr/>
        <a:lstStyle/>
        <a:p>
          <a:r>
            <a:rPr lang="pl-PL" sz="1600" b="1" dirty="0" smtClean="0"/>
            <a:t>Przeszkody natury społecznej</a:t>
          </a:r>
          <a:endParaRPr lang="en-GB" sz="1600" b="1" dirty="0"/>
        </a:p>
      </dgm:t>
    </dgm:pt>
    <dgm:pt modelId="{3AEFD26F-9238-4465-AFF6-B05893CB33F5}" type="parTrans" cxnId="{D2570F8D-6B6C-403B-B016-AF1582200D3B}">
      <dgm:prSet/>
      <dgm:spPr/>
      <dgm:t>
        <a:bodyPr/>
        <a:lstStyle/>
        <a:p>
          <a:endParaRPr lang="el-GR" sz="2000" b="1"/>
        </a:p>
      </dgm:t>
    </dgm:pt>
    <dgm:pt modelId="{1FAAEB66-C6BC-49C9-B292-0E2556D0D0FD}" type="sibTrans" cxnId="{D2570F8D-6B6C-403B-B016-AF1582200D3B}">
      <dgm:prSet/>
      <dgm:spPr/>
      <dgm:t>
        <a:bodyPr/>
        <a:lstStyle/>
        <a:p>
          <a:endParaRPr lang="el-GR" sz="2000" b="1"/>
        </a:p>
      </dgm:t>
    </dgm:pt>
    <dgm:pt modelId="{42C9378A-9109-40D6-B09D-F5D16BF8239D}">
      <dgm:prSet custT="1"/>
      <dgm:spPr/>
      <dgm:t>
        <a:bodyPr/>
        <a:lstStyle/>
        <a:p>
          <a:r>
            <a:rPr lang="pl-PL" sz="1600" b="1" dirty="0" smtClean="0"/>
            <a:t>Ograniczenia o charakterze geograficznym</a:t>
          </a:r>
          <a:endParaRPr lang="en-US" sz="1600" b="1" dirty="0"/>
        </a:p>
      </dgm:t>
    </dgm:pt>
    <dgm:pt modelId="{674C5A72-F366-48D4-80E8-90F6E0DCB06A}" type="parTrans" cxnId="{804D11DB-D057-4C66-9A86-81D293190630}">
      <dgm:prSet/>
      <dgm:spPr/>
      <dgm:t>
        <a:bodyPr/>
        <a:lstStyle/>
        <a:p>
          <a:endParaRPr lang="el-GR" sz="2000" b="1"/>
        </a:p>
      </dgm:t>
    </dgm:pt>
    <dgm:pt modelId="{C98500C0-75CE-449F-8A77-78C2AFE92456}" type="sibTrans" cxnId="{804D11DB-D057-4C66-9A86-81D293190630}">
      <dgm:prSet/>
      <dgm:spPr/>
      <dgm:t>
        <a:bodyPr/>
        <a:lstStyle/>
        <a:p>
          <a:endParaRPr lang="el-GR" sz="2000" b="1"/>
        </a:p>
      </dgm:t>
    </dgm:pt>
    <dgm:pt modelId="{FFD81BBE-77A8-4B28-A06F-D8CC247AE72A}" type="pres">
      <dgm:prSet presAssocID="{710BA3A4-824C-4EB2-8689-0767C4B50F1A}" presName="diagram" presStyleCnt="0">
        <dgm:presLayoutVars>
          <dgm:dir/>
          <dgm:resizeHandles val="exact"/>
        </dgm:presLayoutVars>
      </dgm:prSet>
      <dgm:spPr/>
      <dgm:t>
        <a:bodyPr/>
        <a:lstStyle/>
        <a:p>
          <a:endParaRPr lang="el-GR"/>
        </a:p>
      </dgm:t>
    </dgm:pt>
    <dgm:pt modelId="{E130BAA6-74B3-4F68-98B4-E9C4637A5781}" type="pres">
      <dgm:prSet presAssocID="{426AD7FE-E709-4E4A-8FA3-F6FADFE7BD28}" presName="node" presStyleLbl="node1" presStyleIdx="0" presStyleCnt="7">
        <dgm:presLayoutVars>
          <dgm:bulletEnabled val="1"/>
        </dgm:presLayoutVars>
      </dgm:prSet>
      <dgm:spPr/>
      <dgm:t>
        <a:bodyPr/>
        <a:lstStyle/>
        <a:p>
          <a:endParaRPr lang="el-GR"/>
        </a:p>
      </dgm:t>
    </dgm:pt>
    <dgm:pt modelId="{E9B5898B-25D6-47A0-B839-45D1A816F859}" type="pres">
      <dgm:prSet presAssocID="{A81FFD46-A83E-4A72-B3C6-1012F3296694}" presName="sibTrans" presStyleCnt="0"/>
      <dgm:spPr/>
    </dgm:pt>
    <dgm:pt modelId="{612C0908-98C5-4D12-9CA9-8246111C4EC1}" type="pres">
      <dgm:prSet presAssocID="{F2F981DD-E065-4EDF-9F5E-CFC424A573D9}" presName="node" presStyleLbl="node1" presStyleIdx="1" presStyleCnt="7">
        <dgm:presLayoutVars>
          <dgm:bulletEnabled val="1"/>
        </dgm:presLayoutVars>
      </dgm:prSet>
      <dgm:spPr/>
      <dgm:t>
        <a:bodyPr/>
        <a:lstStyle/>
        <a:p>
          <a:endParaRPr lang="el-GR"/>
        </a:p>
      </dgm:t>
    </dgm:pt>
    <dgm:pt modelId="{B2013BE7-504D-4FC1-99B9-28DBF5EF0956}" type="pres">
      <dgm:prSet presAssocID="{891F30BB-A649-4895-87FC-686E43D49A1A}" presName="sibTrans" presStyleCnt="0"/>
      <dgm:spPr/>
    </dgm:pt>
    <dgm:pt modelId="{CDC6F401-CA59-491D-AD94-5C8E71C5A36A}" type="pres">
      <dgm:prSet presAssocID="{D9F9C180-23D6-4419-BB8E-A0EEE66B7D5A}" presName="node" presStyleLbl="node1" presStyleIdx="2" presStyleCnt="7">
        <dgm:presLayoutVars>
          <dgm:bulletEnabled val="1"/>
        </dgm:presLayoutVars>
      </dgm:prSet>
      <dgm:spPr/>
      <dgm:t>
        <a:bodyPr/>
        <a:lstStyle/>
        <a:p>
          <a:endParaRPr lang="el-GR"/>
        </a:p>
      </dgm:t>
    </dgm:pt>
    <dgm:pt modelId="{B3EB3050-DC84-4EAF-972D-0B2DEC243E2C}" type="pres">
      <dgm:prSet presAssocID="{4AFA3419-4430-4B33-9B9C-54693CBDC520}" presName="sibTrans" presStyleCnt="0"/>
      <dgm:spPr/>
    </dgm:pt>
    <dgm:pt modelId="{B05E0FBF-26A3-4EFE-BFAF-96538B3EABE3}" type="pres">
      <dgm:prSet presAssocID="{FF8BA810-AF7A-454F-8056-A832477C7748}" presName="node" presStyleLbl="node1" presStyleIdx="3" presStyleCnt="7">
        <dgm:presLayoutVars>
          <dgm:bulletEnabled val="1"/>
        </dgm:presLayoutVars>
      </dgm:prSet>
      <dgm:spPr/>
      <dgm:t>
        <a:bodyPr/>
        <a:lstStyle/>
        <a:p>
          <a:endParaRPr lang="el-GR"/>
        </a:p>
      </dgm:t>
    </dgm:pt>
    <dgm:pt modelId="{49B0E412-A8F5-4FD4-9D82-BE6B1429AB78}" type="pres">
      <dgm:prSet presAssocID="{05278FF5-5527-4300-8FF1-D83420F0E9EA}" presName="sibTrans" presStyleCnt="0"/>
      <dgm:spPr/>
    </dgm:pt>
    <dgm:pt modelId="{2E595140-06C6-4933-9134-735522B4835F}" type="pres">
      <dgm:prSet presAssocID="{7663A388-260F-4D0B-9EB3-3F81A56AA7CA}" presName="node" presStyleLbl="node1" presStyleIdx="4" presStyleCnt="7">
        <dgm:presLayoutVars>
          <dgm:bulletEnabled val="1"/>
        </dgm:presLayoutVars>
      </dgm:prSet>
      <dgm:spPr/>
      <dgm:t>
        <a:bodyPr/>
        <a:lstStyle/>
        <a:p>
          <a:endParaRPr lang="el-GR"/>
        </a:p>
      </dgm:t>
    </dgm:pt>
    <dgm:pt modelId="{D76AB68E-38AC-4828-80C9-AD2C8D2C72B1}" type="pres">
      <dgm:prSet presAssocID="{FEDD5741-9794-48F4-B220-53AA9E42A146}" presName="sibTrans" presStyleCnt="0"/>
      <dgm:spPr/>
    </dgm:pt>
    <dgm:pt modelId="{96EC2B97-E481-4CB5-B69F-E6978F8F857A}" type="pres">
      <dgm:prSet presAssocID="{4EE1A9D9-4176-4630-BE8A-17CC6D196CF4}" presName="node" presStyleLbl="node1" presStyleIdx="5" presStyleCnt="7">
        <dgm:presLayoutVars>
          <dgm:bulletEnabled val="1"/>
        </dgm:presLayoutVars>
      </dgm:prSet>
      <dgm:spPr/>
      <dgm:t>
        <a:bodyPr/>
        <a:lstStyle/>
        <a:p>
          <a:endParaRPr lang="el-GR"/>
        </a:p>
      </dgm:t>
    </dgm:pt>
    <dgm:pt modelId="{D9D893F4-0DF0-4E1E-8B3B-A6119C8C4311}" type="pres">
      <dgm:prSet presAssocID="{1FAAEB66-C6BC-49C9-B292-0E2556D0D0FD}" presName="sibTrans" presStyleCnt="0"/>
      <dgm:spPr/>
    </dgm:pt>
    <dgm:pt modelId="{A0C53EBD-ED01-40F3-AB12-6FE9E2FEA167}" type="pres">
      <dgm:prSet presAssocID="{42C9378A-9109-40D6-B09D-F5D16BF8239D}" presName="node" presStyleLbl="node1" presStyleIdx="6" presStyleCnt="7">
        <dgm:presLayoutVars>
          <dgm:bulletEnabled val="1"/>
        </dgm:presLayoutVars>
      </dgm:prSet>
      <dgm:spPr/>
      <dgm:t>
        <a:bodyPr/>
        <a:lstStyle/>
        <a:p>
          <a:endParaRPr lang="el-GR"/>
        </a:p>
      </dgm:t>
    </dgm:pt>
  </dgm:ptLst>
  <dgm:cxnLst>
    <dgm:cxn modelId="{B0C1470A-E884-47F1-BC7C-B08AF77E905E}" srcId="{710BA3A4-824C-4EB2-8689-0767C4B50F1A}" destId="{426AD7FE-E709-4E4A-8FA3-F6FADFE7BD28}" srcOrd="0" destOrd="0" parTransId="{2BB6C7A9-5642-4144-875F-332C01935228}" sibTransId="{A81FFD46-A83E-4A72-B3C6-1012F3296694}"/>
    <dgm:cxn modelId="{8D7210EF-20DF-42EC-8704-6CE23187F79B}" type="presOf" srcId="{4EE1A9D9-4176-4630-BE8A-17CC6D196CF4}" destId="{96EC2B97-E481-4CB5-B69F-E6978F8F857A}" srcOrd="0" destOrd="0" presId="urn:microsoft.com/office/officeart/2005/8/layout/default#1"/>
    <dgm:cxn modelId="{829705F5-6E51-4690-8DAF-6B0611DF5992}" type="presOf" srcId="{F2F981DD-E065-4EDF-9F5E-CFC424A573D9}" destId="{612C0908-98C5-4D12-9CA9-8246111C4EC1}" srcOrd="0" destOrd="0" presId="urn:microsoft.com/office/officeart/2005/8/layout/default#1"/>
    <dgm:cxn modelId="{3FC83B0A-DEE3-4B18-8A15-DADACB1ACAC0}" type="presOf" srcId="{D9F9C180-23D6-4419-BB8E-A0EEE66B7D5A}" destId="{CDC6F401-CA59-491D-AD94-5C8E71C5A36A}" srcOrd="0" destOrd="0" presId="urn:microsoft.com/office/officeart/2005/8/layout/default#1"/>
    <dgm:cxn modelId="{FDA81853-3B8C-45D6-8862-30F1793F2B84}" srcId="{710BA3A4-824C-4EB2-8689-0767C4B50F1A}" destId="{7663A388-260F-4D0B-9EB3-3F81A56AA7CA}" srcOrd="4" destOrd="0" parTransId="{1ACD5DBD-A474-46D8-9F86-99B537A53E46}" sibTransId="{FEDD5741-9794-48F4-B220-53AA9E42A146}"/>
    <dgm:cxn modelId="{0AA22F91-AE15-4CDE-BCD5-0D09F29D30C6}" srcId="{710BA3A4-824C-4EB2-8689-0767C4B50F1A}" destId="{F2F981DD-E065-4EDF-9F5E-CFC424A573D9}" srcOrd="1" destOrd="0" parTransId="{D75CC485-F19E-4EAD-8E4E-577D460F4F30}" sibTransId="{891F30BB-A649-4895-87FC-686E43D49A1A}"/>
    <dgm:cxn modelId="{8A0B5AB7-6B91-45D3-BFC3-723D38AC056E}" srcId="{710BA3A4-824C-4EB2-8689-0767C4B50F1A}" destId="{D9F9C180-23D6-4419-BB8E-A0EEE66B7D5A}" srcOrd="2" destOrd="0" parTransId="{540C5758-D48C-4E39-ACE8-DFA4F8E876B6}" sibTransId="{4AFA3419-4430-4B33-9B9C-54693CBDC520}"/>
    <dgm:cxn modelId="{D2570F8D-6B6C-403B-B016-AF1582200D3B}" srcId="{710BA3A4-824C-4EB2-8689-0767C4B50F1A}" destId="{4EE1A9D9-4176-4630-BE8A-17CC6D196CF4}" srcOrd="5" destOrd="0" parTransId="{3AEFD26F-9238-4465-AFF6-B05893CB33F5}" sibTransId="{1FAAEB66-C6BC-49C9-B292-0E2556D0D0FD}"/>
    <dgm:cxn modelId="{804D11DB-D057-4C66-9A86-81D293190630}" srcId="{710BA3A4-824C-4EB2-8689-0767C4B50F1A}" destId="{42C9378A-9109-40D6-B09D-F5D16BF8239D}" srcOrd="6" destOrd="0" parTransId="{674C5A72-F366-48D4-80E8-90F6E0DCB06A}" sibTransId="{C98500C0-75CE-449F-8A77-78C2AFE92456}"/>
    <dgm:cxn modelId="{0D493B83-9B88-4D5C-A078-614C1C8C9507}" type="presOf" srcId="{426AD7FE-E709-4E4A-8FA3-F6FADFE7BD28}" destId="{E130BAA6-74B3-4F68-98B4-E9C4637A5781}" srcOrd="0" destOrd="0" presId="urn:microsoft.com/office/officeart/2005/8/layout/default#1"/>
    <dgm:cxn modelId="{05D2F9F3-1E92-4F6E-8852-B3D8CBF1D9FF}" type="presOf" srcId="{42C9378A-9109-40D6-B09D-F5D16BF8239D}" destId="{A0C53EBD-ED01-40F3-AB12-6FE9E2FEA167}" srcOrd="0" destOrd="0" presId="urn:microsoft.com/office/officeart/2005/8/layout/default#1"/>
    <dgm:cxn modelId="{E0A55F68-7523-4700-AA51-33CF6DAD61EE}" type="presOf" srcId="{710BA3A4-824C-4EB2-8689-0767C4B50F1A}" destId="{FFD81BBE-77A8-4B28-A06F-D8CC247AE72A}" srcOrd="0" destOrd="0" presId="urn:microsoft.com/office/officeart/2005/8/layout/default#1"/>
    <dgm:cxn modelId="{27348004-04D3-465E-963A-BB0C040E127D}" srcId="{710BA3A4-824C-4EB2-8689-0767C4B50F1A}" destId="{FF8BA810-AF7A-454F-8056-A832477C7748}" srcOrd="3" destOrd="0" parTransId="{4F5F1699-40F1-4727-98F8-8CDDE732DB9C}" sibTransId="{05278FF5-5527-4300-8FF1-D83420F0E9EA}"/>
    <dgm:cxn modelId="{BB76F2FA-5C04-4D48-A3E9-7C13EEF159FE}" type="presOf" srcId="{FF8BA810-AF7A-454F-8056-A832477C7748}" destId="{B05E0FBF-26A3-4EFE-BFAF-96538B3EABE3}" srcOrd="0" destOrd="0" presId="urn:microsoft.com/office/officeart/2005/8/layout/default#1"/>
    <dgm:cxn modelId="{2A3EDEDF-6D17-42D5-B7A7-34B9EB3C12A0}" type="presOf" srcId="{7663A388-260F-4D0B-9EB3-3F81A56AA7CA}" destId="{2E595140-06C6-4933-9134-735522B4835F}" srcOrd="0" destOrd="0" presId="urn:microsoft.com/office/officeart/2005/8/layout/default#1"/>
    <dgm:cxn modelId="{581EFB67-FEA7-407B-963E-CD87C0D09258}" type="presParOf" srcId="{FFD81BBE-77A8-4B28-A06F-D8CC247AE72A}" destId="{E130BAA6-74B3-4F68-98B4-E9C4637A5781}" srcOrd="0" destOrd="0" presId="urn:microsoft.com/office/officeart/2005/8/layout/default#1"/>
    <dgm:cxn modelId="{2D0556D7-BB51-471C-9341-5944F2BE179C}" type="presParOf" srcId="{FFD81BBE-77A8-4B28-A06F-D8CC247AE72A}" destId="{E9B5898B-25D6-47A0-B839-45D1A816F859}" srcOrd="1" destOrd="0" presId="urn:microsoft.com/office/officeart/2005/8/layout/default#1"/>
    <dgm:cxn modelId="{EE43B443-1413-4E53-9960-37FFB44AA383}" type="presParOf" srcId="{FFD81BBE-77A8-4B28-A06F-D8CC247AE72A}" destId="{612C0908-98C5-4D12-9CA9-8246111C4EC1}" srcOrd="2" destOrd="0" presId="urn:microsoft.com/office/officeart/2005/8/layout/default#1"/>
    <dgm:cxn modelId="{18C259F2-B3AC-4F2C-B39A-AF2D455C0AF6}" type="presParOf" srcId="{FFD81BBE-77A8-4B28-A06F-D8CC247AE72A}" destId="{B2013BE7-504D-4FC1-99B9-28DBF5EF0956}" srcOrd="3" destOrd="0" presId="urn:microsoft.com/office/officeart/2005/8/layout/default#1"/>
    <dgm:cxn modelId="{F768F3B5-F907-417E-99F7-040B2F3159FE}" type="presParOf" srcId="{FFD81BBE-77A8-4B28-A06F-D8CC247AE72A}" destId="{CDC6F401-CA59-491D-AD94-5C8E71C5A36A}" srcOrd="4" destOrd="0" presId="urn:microsoft.com/office/officeart/2005/8/layout/default#1"/>
    <dgm:cxn modelId="{BD5567A4-5FAC-4F9B-B423-27F2746594A5}" type="presParOf" srcId="{FFD81BBE-77A8-4B28-A06F-D8CC247AE72A}" destId="{B3EB3050-DC84-4EAF-972D-0B2DEC243E2C}" srcOrd="5" destOrd="0" presId="urn:microsoft.com/office/officeart/2005/8/layout/default#1"/>
    <dgm:cxn modelId="{73A8D737-005E-4562-AA1D-DB2CB3275A18}" type="presParOf" srcId="{FFD81BBE-77A8-4B28-A06F-D8CC247AE72A}" destId="{B05E0FBF-26A3-4EFE-BFAF-96538B3EABE3}" srcOrd="6" destOrd="0" presId="urn:microsoft.com/office/officeart/2005/8/layout/default#1"/>
    <dgm:cxn modelId="{74CEFD55-D2EF-4F4B-B016-68D1B31CB336}" type="presParOf" srcId="{FFD81BBE-77A8-4B28-A06F-D8CC247AE72A}" destId="{49B0E412-A8F5-4FD4-9D82-BE6B1429AB78}" srcOrd="7" destOrd="0" presId="urn:microsoft.com/office/officeart/2005/8/layout/default#1"/>
    <dgm:cxn modelId="{C82250D6-1D69-4F03-B60A-FCCE40D2EA0C}" type="presParOf" srcId="{FFD81BBE-77A8-4B28-A06F-D8CC247AE72A}" destId="{2E595140-06C6-4933-9134-735522B4835F}" srcOrd="8" destOrd="0" presId="urn:microsoft.com/office/officeart/2005/8/layout/default#1"/>
    <dgm:cxn modelId="{5731DE3C-A2BA-4C57-AD3E-BA9BBED8E2BD}" type="presParOf" srcId="{FFD81BBE-77A8-4B28-A06F-D8CC247AE72A}" destId="{D76AB68E-38AC-4828-80C9-AD2C8D2C72B1}" srcOrd="9" destOrd="0" presId="urn:microsoft.com/office/officeart/2005/8/layout/default#1"/>
    <dgm:cxn modelId="{D01E4367-FE6B-4BD9-BCBF-9C153E748894}" type="presParOf" srcId="{FFD81BBE-77A8-4B28-A06F-D8CC247AE72A}" destId="{96EC2B97-E481-4CB5-B69F-E6978F8F857A}" srcOrd="10" destOrd="0" presId="urn:microsoft.com/office/officeart/2005/8/layout/default#1"/>
    <dgm:cxn modelId="{50515ADB-E652-4D26-8D5B-666A60C0106D}" type="presParOf" srcId="{FFD81BBE-77A8-4B28-A06F-D8CC247AE72A}" destId="{D9D893F4-0DF0-4E1E-8B3B-A6119C8C4311}" srcOrd="11" destOrd="0" presId="urn:microsoft.com/office/officeart/2005/8/layout/default#1"/>
    <dgm:cxn modelId="{FDBB9F73-1E28-4C3C-8AF1-1C5972CEB207}" type="presParOf" srcId="{FFD81BBE-77A8-4B28-A06F-D8CC247AE72A}" destId="{A0C53EBD-ED01-40F3-AB12-6FE9E2FEA167}"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BAA6-74B3-4F68-98B4-E9C4637A5781}">
      <dsp:nvSpPr>
        <dsp:cNvPr id="0" name=""/>
        <dsp:cNvSpPr/>
      </dsp:nvSpPr>
      <dsp:spPr>
        <a:xfrm>
          <a:off x="387469" y="514"/>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Upośledzenia psychicznego lub fizycznego</a:t>
          </a:r>
          <a:endParaRPr lang="el-GR" sz="1600" b="1" kern="1200" dirty="0"/>
        </a:p>
      </dsp:txBody>
      <dsp:txXfrm>
        <a:off x="387469" y="514"/>
        <a:ext cx="1826234" cy="1095740"/>
      </dsp:txXfrm>
    </dsp:sp>
    <dsp:sp modelId="{612C0908-98C5-4D12-9CA9-8246111C4EC1}">
      <dsp:nvSpPr>
        <dsp:cNvPr id="0" name=""/>
        <dsp:cNvSpPr/>
      </dsp:nvSpPr>
      <dsp:spPr>
        <a:xfrm>
          <a:off x="2396326" y="514"/>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Trudności w nauce</a:t>
          </a:r>
          <a:endParaRPr lang="en-GB" sz="1600" b="1" kern="1200" dirty="0"/>
        </a:p>
      </dsp:txBody>
      <dsp:txXfrm>
        <a:off x="2396326" y="514"/>
        <a:ext cx="1826234" cy="1095740"/>
      </dsp:txXfrm>
    </dsp:sp>
    <dsp:sp modelId="{CDC6F401-CA59-491D-AD94-5C8E71C5A36A}">
      <dsp:nvSpPr>
        <dsp:cNvPr id="0" name=""/>
        <dsp:cNvSpPr/>
      </dsp:nvSpPr>
      <dsp:spPr>
        <a:xfrm>
          <a:off x="4405184" y="514"/>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Trudności natury ekonomicznej</a:t>
          </a:r>
          <a:endParaRPr lang="en-GB" sz="1600" b="1" kern="1200" dirty="0"/>
        </a:p>
      </dsp:txBody>
      <dsp:txXfrm>
        <a:off x="4405184" y="514"/>
        <a:ext cx="1826234" cy="1095740"/>
      </dsp:txXfrm>
    </dsp:sp>
    <dsp:sp modelId="{B05E0FBF-26A3-4EFE-BFAF-96538B3EABE3}">
      <dsp:nvSpPr>
        <dsp:cNvPr id="0" name=""/>
        <dsp:cNvSpPr/>
      </dsp:nvSpPr>
      <dsp:spPr>
        <a:xfrm>
          <a:off x="6414041" y="514"/>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Różnice kulturowe</a:t>
          </a:r>
          <a:endParaRPr lang="en-GB" sz="1600" b="1" kern="1200" dirty="0"/>
        </a:p>
      </dsp:txBody>
      <dsp:txXfrm>
        <a:off x="6414041" y="514"/>
        <a:ext cx="1826234" cy="1095740"/>
      </dsp:txXfrm>
    </dsp:sp>
    <dsp:sp modelId="{2E595140-06C6-4933-9134-735522B4835F}">
      <dsp:nvSpPr>
        <dsp:cNvPr id="0" name=""/>
        <dsp:cNvSpPr/>
      </dsp:nvSpPr>
      <dsp:spPr>
        <a:xfrm>
          <a:off x="1391897" y="1278878"/>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Problemy zdrowotne</a:t>
          </a:r>
          <a:endParaRPr lang="en-GB" sz="1600" b="1" kern="1200" dirty="0"/>
        </a:p>
      </dsp:txBody>
      <dsp:txXfrm>
        <a:off x="1391897" y="1278878"/>
        <a:ext cx="1826234" cy="1095740"/>
      </dsp:txXfrm>
    </dsp:sp>
    <dsp:sp modelId="{96EC2B97-E481-4CB5-B69F-E6978F8F857A}">
      <dsp:nvSpPr>
        <dsp:cNvPr id="0" name=""/>
        <dsp:cNvSpPr/>
      </dsp:nvSpPr>
      <dsp:spPr>
        <a:xfrm>
          <a:off x="3400755" y="1278878"/>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Przeszkody natury społecznej</a:t>
          </a:r>
          <a:endParaRPr lang="en-GB" sz="1600" b="1" kern="1200" dirty="0"/>
        </a:p>
      </dsp:txBody>
      <dsp:txXfrm>
        <a:off x="3400755" y="1278878"/>
        <a:ext cx="1826234" cy="1095740"/>
      </dsp:txXfrm>
    </dsp:sp>
    <dsp:sp modelId="{A0C53EBD-ED01-40F3-AB12-6FE9E2FEA167}">
      <dsp:nvSpPr>
        <dsp:cNvPr id="0" name=""/>
        <dsp:cNvSpPr/>
      </dsp:nvSpPr>
      <dsp:spPr>
        <a:xfrm>
          <a:off x="5409612" y="1278878"/>
          <a:ext cx="1826234" cy="10957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Ograniczenia o charakterze geograficznym</a:t>
          </a:r>
          <a:endParaRPr lang="en-US" sz="1600" b="1" kern="1200" dirty="0"/>
        </a:p>
      </dsp:txBody>
      <dsp:txXfrm>
        <a:off x="5409612" y="1278878"/>
        <a:ext cx="1826234" cy="1095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lt-LT"/>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41CBA6-6602-42A6-BDB0-D1B77B3698F6}" type="datetimeFigureOut">
              <a:rPr lang="lt-LT"/>
              <a:pPr>
                <a:defRPr/>
              </a:pPr>
              <a:t>2016-12-20</a:t>
            </a:fld>
            <a:endParaRPr lang="lt-LT"/>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lt-LT"/>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36B148-EF84-4BDD-AA14-968B66A1A597}" type="slidenum">
              <a:rPr lang="lt-LT"/>
              <a:pPr>
                <a:defRPr/>
              </a:pPr>
              <a:t>‹#›</a:t>
            </a:fld>
            <a:endParaRPr lang="lt-LT"/>
          </a:p>
        </p:txBody>
      </p:sp>
    </p:spTree>
    <p:extLst>
      <p:ext uri="{BB962C8B-B14F-4D97-AF65-F5344CB8AC3E}">
        <p14:creationId xmlns:p14="http://schemas.microsoft.com/office/powerpoint/2010/main" val="2400305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F3E29A24-86AD-48AB-8528-C6304417C291}" type="datetimeFigureOut">
              <a:rPr lang="en-US"/>
              <a:pPr>
                <a:defRPr/>
              </a:pPr>
              <a:t>12/20/2016</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404D864B-4540-464A-8D94-B7F9249DC8DA}" type="slidenum">
              <a:rPr lang="en-US"/>
              <a:pPr>
                <a:defRPr/>
              </a:pPr>
              <a:t>‹#›</a:t>
            </a:fld>
            <a:endParaRPr lang="en-US"/>
          </a:p>
        </p:txBody>
      </p:sp>
    </p:spTree>
    <p:extLst>
      <p:ext uri="{BB962C8B-B14F-4D97-AF65-F5344CB8AC3E}">
        <p14:creationId xmlns:p14="http://schemas.microsoft.com/office/powerpoint/2010/main" val="32049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DCEE65-7404-4F16-B903-C6C932E63581}" type="slidenum">
              <a:rPr lang="en-US" smtClean="0"/>
              <a:pPr/>
              <a:t>17</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Dealing with the disadvantaged people adult educators practitioners need to take into consideration the psychological and social characteristics of this target group. It is of crucial importance in order to motivate them to learn and involve them to labour market using the LSE idea.</a:t>
            </a:r>
            <a:endParaRPr lang="en-US" smtClean="0"/>
          </a:p>
          <a:p>
            <a:pPr eaLnBrk="1" hangingPunct="1">
              <a:spcBef>
                <a:spcPct val="0"/>
              </a:spcBef>
            </a:pPr>
            <a:r>
              <a:rPr lang="en-GB" smtClean="0"/>
              <a:t> The term </a:t>
            </a:r>
            <a:r>
              <a:rPr lang="en-GB" b="1" i="1" smtClean="0"/>
              <a:t>people with disadvantaged backgrounds and fewer opportunities</a:t>
            </a:r>
            <a:r>
              <a:rPr lang="en-GB" smtClean="0"/>
              <a:t> is explained under the Erasmus+ Programme as people with/ facing: </a:t>
            </a:r>
            <a:endParaRPr lang="en-US" smtClean="0"/>
          </a:p>
          <a:p>
            <a:pPr eaLnBrk="1" hangingPunct="1">
              <a:spcBef>
                <a:spcPct val="0"/>
              </a:spcBef>
            </a:pPr>
            <a:r>
              <a:rPr lang="en-GB" smtClean="0">
                <a:sym typeface="Symbol" pitchFamily="18" charset="2"/>
              </a:rPr>
              <a:t></a:t>
            </a:r>
            <a:r>
              <a:rPr lang="en-GB" smtClean="0"/>
              <a:t> disability: mental (intellectual, cognitive, learning), physical, sensory or other disabilities; </a:t>
            </a:r>
            <a:endParaRPr lang="en-US" smtClean="0"/>
          </a:p>
          <a:p>
            <a:pPr eaLnBrk="1" hangingPunct="1">
              <a:spcBef>
                <a:spcPct val="0"/>
              </a:spcBef>
            </a:pPr>
            <a:r>
              <a:rPr lang="en-GB" smtClean="0">
                <a:sym typeface="Symbol" pitchFamily="18" charset="2"/>
              </a:rPr>
              <a:t></a:t>
            </a:r>
            <a:r>
              <a:rPr lang="en-GB" smtClean="0"/>
              <a:t> educational difficulties: people with learning difficulties; early school-leavers; low qualified adults; </a:t>
            </a:r>
            <a:endParaRPr lang="en-US" smtClean="0"/>
          </a:p>
          <a:p>
            <a:pPr eaLnBrk="1" hangingPunct="1">
              <a:spcBef>
                <a:spcPct val="0"/>
              </a:spcBef>
            </a:pPr>
            <a:r>
              <a:rPr lang="en-GB" smtClean="0">
                <a:sym typeface="Symbol" pitchFamily="18" charset="2"/>
              </a:rPr>
              <a:t></a:t>
            </a:r>
            <a:r>
              <a:rPr lang="en-GB" smtClean="0"/>
              <a:t> economic obstacles: people with a low standard of living, low income, dependence on social welfare system or homeless; people in long-term unemployment or poverty; people in debt or with financial problems; </a:t>
            </a:r>
            <a:endParaRPr lang="en-US" smtClean="0"/>
          </a:p>
          <a:p>
            <a:pPr eaLnBrk="1" hangingPunct="1">
              <a:spcBef>
                <a:spcPct val="0"/>
              </a:spcBef>
            </a:pPr>
            <a:r>
              <a:rPr lang="en-GB" smtClean="0">
                <a:sym typeface="Symbol" pitchFamily="18" charset="2"/>
              </a:rPr>
              <a:t></a:t>
            </a:r>
            <a:r>
              <a:rPr lang="en-GB" smtClean="0"/>
              <a:t> cultural differences: immigrants or refugees or descendants from immigrant or refugee families; people belonging to a national or ethnic minority; people with linguistic adaptation and cultural inclusion difficulties; </a:t>
            </a:r>
            <a:endParaRPr lang="en-US" smtClean="0"/>
          </a:p>
          <a:p>
            <a:pPr eaLnBrk="1" hangingPunct="1">
              <a:spcBef>
                <a:spcPct val="0"/>
              </a:spcBef>
            </a:pPr>
            <a:r>
              <a:rPr lang="en-GB" smtClean="0">
                <a:sym typeface="Symbol" pitchFamily="18" charset="2"/>
              </a:rPr>
              <a:t></a:t>
            </a:r>
            <a:r>
              <a:rPr lang="en-GB" smtClean="0"/>
              <a:t> health problems: people with chronic health problems, severe illnesses or psychiatric conditions; </a:t>
            </a:r>
            <a:endParaRPr lang="en-US" smtClean="0"/>
          </a:p>
          <a:p>
            <a:pPr eaLnBrk="1" hangingPunct="1">
              <a:spcBef>
                <a:spcPct val="0"/>
              </a:spcBef>
            </a:pPr>
            <a:r>
              <a:rPr lang="en-GB" smtClean="0">
                <a:sym typeface="Symbol" pitchFamily="18" charset="2"/>
              </a:rPr>
              <a:t></a:t>
            </a:r>
            <a:r>
              <a:rPr lang="en-GB" smtClean="0"/>
              <a:t> social obstacles: people facing discrimination because of gender, age, ethnicity, religion, sexual orientation, disability, etc.; people with limited social skills or anti-social or risky behaviours; people in a precarious situation; (ex-)offenders, (ex-)drug or alcohol abusers; young and/or single parents; orphans; </a:t>
            </a:r>
            <a:endParaRPr lang="en-US" smtClean="0"/>
          </a:p>
          <a:p>
            <a:pPr eaLnBrk="1" hangingPunct="1">
              <a:spcBef>
                <a:spcPct val="0"/>
              </a:spcBef>
            </a:pPr>
            <a:r>
              <a:rPr lang="en-GB" smtClean="0">
                <a:sym typeface="Symbol" pitchFamily="18" charset="2"/>
              </a:rPr>
              <a:t></a:t>
            </a:r>
            <a:r>
              <a:rPr lang="en-GB" smtClean="0"/>
              <a:t> geographical obstacles: people from remote or rural areas; people living in small islands or in peripheral regions; people from urban problem zones; people from less serviced areas (limited public transport, poor facilities).</a:t>
            </a:r>
            <a:endParaRPr lang="en-US" smtClean="0"/>
          </a:p>
          <a:p>
            <a:pPr eaLnBrk="1" hangingPunct="1">
              <a:spcBef>
                <a:spcPct val="0"/>
              </a:spcBef>
            </a:pPr>
            <a:r>
              <a:rPr lang="en-GB" smtClean="0"/>
              <a:t> </a:t>
            </a:r>
            <a:endParaRPr lang="en-US" smtClean="0"/>
          </a:p>
          <a:p>
            <a:pPr eaLnBrk="1" hangingPunct="1">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156911-17A5-466F-8BA1-9777CAD34DE0}" type="slidenum">
              <a:rPr lang="el-GR" smtClean="0"/>
              <a:pPr/>
              <a:t>32</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DDB266-6016-40DB-8410-54DD9F0A5CF9}" type="slidenum">
              <a:rPr lang="el-GR" smtClean="0"/>
              <a:pPr/>
              <a:t>33</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BF0CB-2FCD-45FE-986D-FB9BB50F70A9}" type="slidenum">
              <a:rPr lang="el-GR" smtClean="0"/>
              <a:pPr/>
              <a:t>34</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547123-D2D7-4FB0-A38B-E5C415C33A3F}" type="slidenum">
              <a:rPr lang="el-GR" smtClean="0"/>
              <a:pPr/>
              <a:t>35</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According to scientist Jean O’Hara, the </a:t>
            </a:r>
            <a:r>
              <a:rPr lang="en-GB" b="1" smtClean="0"/>
              <a:t>culturally disadvantaged </a:t>
            </a:r>
            <a:r>
              <a:rPr lang="en-GB" smtClean="0"/>
              <a:t>learners need special attention, too. He claims, that poor learner involvement may be influenced by different religious or ethnic traditions as well as particular cultural and religious attitudes especially those referring to gender and social roles. In this case adult educators should be particularly sensitive and first and foremost get acquainted with the target group’s expectations, and try to tailor the program to meet the group’s needs. The adult educator has to develop his/her cultural competence in order to value diversity and view it as an asset in order to fight social discrimination and advocate for social diversity. A strategic approach is required to ensure that the needs of people from ethnic minority communities are not forgotten. In this case </a:t>
            </a:r>
            <a:r>
              <a:rPr lang="en-GB" u="sng" smtClean="0"/>
              <a:t>Jean O’Hara (2003)</a:t>
            </a:r>
            <a:r>
              <a:rPr lang="en-GB" smtClean="0"/>
              <a:t> suggests the adult educator to apply the following principles: “meaningful consultations, going beyond consultations to empowerment, developing advocacy and self-advocacy, person-centred planning, acknowledging discrimination and racism and its impact on the person, providing the help of interpreters” (Jean O’Hara, 2003). </a:t>
            </a: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24A0BE-DB05-49FF-89AA-DD7D5A1C0387}" type="slidenum">
              <a:rPr lang="el-GR" smtClean="0"/>
              <a:pPr/>
              <a:t>36</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A2DAFC-C100-4E18-BA21-BA6A31D9A781}" type="slidenum">
              <a:rPr lang="el-GR" smtClean="0"/>
              <a:pPr/>
              <a:t>37</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Adult learners may face </a:t>
            </a:r>
            <a:r>
              <a:rPr lang="en-GB" b="1" smtClean="0"/>
              <a:t>geographical</a:t>
            </a:r>
            <a:r>
              <a:rPr lang="en-GB" smtClean="0"/>
              <a:t> barriers as well. These may be removed with the help of ICT especially if the initiative to learn is supported by the learner’s motivation. However, the adult teacher should be aware that </a:t>
            </a:r>
            <a:r>
              <a:rPr lang="en-US" smtClean="0"/>
              <a:t>ICT by itself will not make a difference, unless it is used purposively to supplement, support and reinforce the learning process. In this case, the reversed/flipped learning approached should be used it to the full extent. ICT is not only used as a source of information and communication, it can also aid improving learners’ individual learning skills, provide instant feedback and engage them in the learning process. Such learners may lack self-study skills, thus the teacher should guide them through their learning until the learners become more skilled and can manage their own learning. </a:t>
            </a:r>
          </a:p>
          <a:p>
            <a:pPr eaLnBrk="1" hangingPunct="1">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BFB885-E294-4EDA-BEDD-0BF46E500F7A}" type="slidenum">
              <a:rPr lang="el-GR" smtClean="0"/>
              <a:pPr/>
              <a:t>38</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Disadvantaged people are a sensitive part of the society. Being psychologically unstable and having low self-esteem they are often due to failure. Besides, they may lack relevant business knowledge and skills, therefore the adult educator as facilitator and advisor should be ready to support, guide and motivate the new LSEs not to give up and proceed with their businesses. Business planning support might involve writing a business plan, creating and developing a product/service; identifying potential markets; applications for finance; dealing with customers; financial management; marketing and sales; employing others, etc. Whereas psychological support may need to take confidence building and role modelling measures.   </a:t>
            </a:r>
            <a:endParaRPr lang="en-US" smtClean="0"/>
          </a:p>
          <a:p>
            <a:pPr eaLnBrk="1" hangingPunct="1">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720616-8F0A-4C7D-AAF4-0A5DAFB4ECEB}" type="slidenum">
              <a:rPr lang="el-GR" smtClean="0"/>
              <a:pPr/>
              <a:t>39</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047A41-E95C-4E4A-896E-42CFF7CDF231}" type="slidenum">
              <a:rPr lang="en-US" smtClean="0"/>
              <a:pPr/>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D17292-FC35-4D44-9B8E-4730CA3E8A79}" type="slidenum">
              <a:rPr lang="en-US" smtClean="0"/>
              <a:pPr/>
              <a:t>23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1DCB78-BCE4-48C7-B833-BE94CD675F6C}" type="slidenum">
              <a:rPr lang="en-US" smtClean="0"/>
              <a:pPr/>
              <a:t>25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19C3AC-B0E9-46B0-AF40-F58A51B54193}" type="slidenum">
              <a:rPr lang="en-US" smtClean="0"/>
              <a:pPr/>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325B36-A86F-4ECB-8C1B-AFED6E6FFEAC}" type="slidenum">
              <a:rPr lang="en-US" smtClean="0"/>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CE1FA-FAC0-4988-82AD-82255E876E21}" type="slidenum">
              <a:rPr lang="en-US" smtClean="0"/>
              <a:pPr/>
              <a:t>28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95D994-159B-427A-AB66-18B453B94478}"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11F8C6-E3B8-42AD-9C20-82137D119DFE}" type="slidenum">
              <a:rPr lang="en-US" smtClean="0"/>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2" descr="D:\Downloads\ACE_logo (1).jpg"/>
          <p:cNvPicPr>
            <a:picLocks noChangeAspect="1" noChangeArrowheads="1"/>
          </p:cNvPicPr>
          <p:nvPr userDrawn="1"/>
        </p:nvPicPr>
        <p:blipFill>
          <a:blip r:embed="rId2">
            <a:clrChange>
              <a:clrFrom>
                <a:srgbClr val="FFFEFF"/>
              </a:clrFrom>
              <a:clrTo>
                <a:srgbClr val="FFFEFF">
                  <a:alpha val="0"/>
                </a:srgbClr>
              </a:clrTo>
            </a:clrChange>
          </a:blip>
          <a:srcRect/>
          <a:stretch>
            <a:fillRect/>
          </a:stretch>
        </p:blipFill>
        <p:spPr bwMode="auto">
          <a:xfrm>
            <a:off x="284163" y="-12700"/>
            <a:ext cx="1617662" cy="1617663"/>
          </a:xfrm>
          <a:prstGeom prst="rect">
            <a:avLst/>
          </a:prstGeom>
          <a:noFill/>
          <a:ln w="9525">
            <a:noFill/>
            <a:miter lim="800000"/>
            <a:headEnd/>
            <a:tailEnd/>
          </a:ln>
        </p:spPr>
      </p:pic>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fld id="{8B831B25-F286-42AD-8A4B-0B89A6B9B924}" type="datetimeFigureOut">
              <a:rPr lang="en-US"/>
              <a:pPr>
                <a:defRPr/>
              </a:pPr>
              <a:t>12/20/2016</a:t>
            </a:fld>
            <a:endParaRPr lang="en-US"/>
          </a:p>
        </p:txBody>
      </p:sp>
      <p:sp>
        <p:nvSpPr>
          <p:cNvPr id="17" name="Footer Placeholder 4"/>
          <p:cNvSpPr>
            <a:spLocks noGrp="1"/>
          </p:cNvSpPr>
          <p:nvPr>
            <p:ph type="ftr" sz="quarter" idx="11"/>
          </p:nvPr>
        </p:nvSpPr>
        <p:spPr/>
        <p:txBody>
          <a:bodyPr/>
          <a:lstStyle>
            <a:lvl1pPr>
              <a:defRPr sz="1400" b="1">
                <a:solidFill>
                  <a:schemeClr val="accent2">
                    <a:lumMod val="50000"/>
                  </a:schemeClr>
                </a:solidFill>
              </a:defRPr>
            </a:lvl1pPr>
          </a:lstStyle>
          <a:p>
            <a:pPr>
              <a:defRPr/>
            </a:pPr>
            <a:r>
              <a:rPr lang="en-US"/>
              <a:t>No 2015-1-LT01-KA204-013404</a:t>
            </a:r>
          </a:p>
        </p:txBody>
      </p:sp>
      <p:sp>
        <p:nvSpPr>
          <p:cNvPr id="18" name="Slide Number Placeholder 5"/>
          <p:cNvSpPr>
            <a:spLocks noGrp="1"/>
          </p:cNvSpPr>
          <p:nvPr>
            <p:ph type="sldNum" sz="quarter" idx="12"/>
          </p:nvPr>
        </p:nvSpPr>
        <p:spPr/>
        <p:txBody>
          <a:bodyPr/>
          <a:lstStyle>
            <a:lvl1pPr>
              <a:defRPr/>
            </a:lvl1pPr>
          </a:lstStyle>
          <a:p>
            <a:pPr>
              <a:defRPr/>
            </a:pPr>
            <a:fld id="{CBF15EC6-3F86-4FEF-A9A5-2F56F155C4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FC7EB8-3F83-434D-AC45-A100CADEC7AC}" type="datetimeFigureOut">
              <a:rPr lang="en-US"/>
              <a:pPr>
                <a:defRPr/>
              </a:pPr>
              <a:t>12/20/2016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48D138-1F80-47A2-AB6F-79A9BB8E20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20D349AA-ADD5-4E18-A634-2994373F8517}" type="datetimeFigureOut">
              <a:rPr lang="en-US"/>
              <a:pPr>
                <a:defRPr/>
              </a:pPr>
              <a:t>12/20/2016</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2EB5A55-0EEE-41DF-A171-207A90D677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E88143-4158-4CA7-8FAE-D5D53DE94305}" type="datetimeFigureOut">
              <a:rPr lang="en-US"/>
              <a:pPr>
                <a:defRPr/>
              </a:pPr>
              <a:t>12/20/2016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CAB163-85DC-4E1C-AB13-1F008A2485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9EAD73C3-EDE3-4E08-9102-98689738D13B}" type="datetimeFigureOut">
              <a:rPr lang="en-US"/>
              <a:pPr>
                <a:defRPr/>
              </a:pPr>
              <a:t>12/20/2016</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E9E807E-1972-4270-B2E8-9E4AF12B418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BE716945-D89B-40DD-9684-8225606D68AD}" type="datetimeFigureOut">
              <a:rPr lang="en-US"/>
              <a:pPr>
                <a:defRPr/>
              </a:pPr>
              <a:t>12/20/2016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433B2EC-631A-4A10-BD9E-55820B9B035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7F2E03-231A-4FB6-942C-0632B533D2CB}" type="datetimeFigureOut">
              <a:rPr lang="en-US"/>
              <a:pPr>
                <a:defRPr/>
              </a:pPr>
              <a:t>12/20/2016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11C0CC-2B4C-45B3-B5F4-080E63B6B8E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D4D120E-5922-48FB-865D-AAF68781F117}" type="datetimeFigureOut">
              <a:rPr lang="en-US"/>
              <a:pPr>
                <a:defRPr/>
              </a:pPr>
              <a:t>12/20/2016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98710E-71FE-4701-B30C-E70DA9D039A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Text - 1col">
    <p:spTree>
      <p:nvGrpSpPr>
        <p:cNvPr id="1" name=""/>
        <p:cNvGrpSpPr/>
        <p:nvPr/>
      </p:nvGrpSpPr>
      <p:grpSpPr>
        <a:xfrm>
          <a:off x="0" y="0"/>
          <a:ext cx="0" cy="0"/>
          <a:chOff x="0" y="0"/>
          <a:chExt cx="0" cy="0"/>
        </a:xfrm>
      </p:grpSpPr>
      <p:pic>
        <p:nvPicPr>
          <p:cNvPr id="4" name="Picture 2" descr="D:\Downloads\ACE_logo (1).jpg"/>
          <p:cNvPicPr>
            <a:picLocks noChangeAspect="1" noChangeArrowheads="1"/>
          </p:cNvPicPr>
          <p:nvPr userDrawn="1"/>
        </p:nvPicPr>
        <p:blipFill>
          <a:blip r:embed="rId2"/>
          <a:srcRect/>
          <a:stretch>
            <a:fillRect/>
          </a:stretch>
        </p:blipFill>
        <p:spPr bwMode="auto">
          <a:xfrm>
            <a:off x="0" y="92075"/>
            <a:ext cx="1279525" cy="1279525"/>
          </a:xfrm>
          <a:prstGeom prst="rect">
            <a:avLst/>
          </a:prstGeom>
          <a:noFill/>
          <a:ln w="9525">
            <a:noFill/>
            <a:miter lim="800000"/>
            <a:headEnd/>
            <a:tailEnd/>
          </a:ln>
        </p:spPr>
      </p:pic>
      <p:sp>
        <p:nvSpPr>
          <p:cNvPr id="3" name="Title 2"/>
          <p:cNvSpPr>
            <a:spLocks noGrp="1"/>
          </p:cNvSpPr>
          <p:nvPr>
            <p:ph type="title"/>
          </p:nvPr>
        </p:nvSpPr>
        <p:spPr>
          <a:xfrm>
            <a:off x="1280161" y="221343"/>
            <a:ext cx="7994014" cy="1320800"/>
          </a:xfrm>
        </p:spPr>
        <p:txBody>
          <a:bodyPr/>
          <a:lstStyle/>
          <a:p>
            <a:r>
              <a:rPr lang="en-US" dirty="0" smtClean="0"/>
              <a:t>Click to edit Master title style</a:t>
            </a:r>
            <a:endParaRPr lang="el-GR" dirty="0"/>
          </a:p>
        </p:txBody>
      </p:sp>
      <p:sp>
        <p:nvSpPr>
          <p:cNvPr id="13" name="Text Placeholder 12"/>
          <p:cNvSpPr>
            <a:spLocks noGrp="1"/>
          </p:cNvSpPr>
          <p:nvPr>
            <p:ph type="body" sz="quarter" idx="11"/>
          </p:nvPr>
        </p:nvSpPr>
        <p:spPr>
          <a:xfrm>
            <a:off x="304800" y="1672045"/>
            <a:ext cx="9784080" cy="5100230"/>
          </a:xfrm>
        </p:spPr>
        <p:txBody>
          <a:bodyPr/>
          <a:lstStyle>
            <a:lvl1pPr>
              <a:defRPr sz="2000" baseline="0"/>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Downloads\ACE_logo (1).jpg"/>
          <p:cNvPicPr>
            <a:picLocks noChangeAspect="1" noChangeArrowheads="1"/>
          </p:cNvPicPr>
          <p:nvPr userDrawn="1"/>
        </p:nvPicPr>
        <p:blipFill>
          <a:blip r:embed="rId2"/>
          <a:srcRect/>
          <a:stretch>
            <a:fillRect/>
          </a:stretch>
        </p:blipFill>
        <p:spPr bwMode="auto">
          <a:xfrm>
            <a:off x="0" y="92075"/>
            <a:ext cx="1279525" cy="1279525"/>
          </a:xfrm>
          <a:prstGeom prst="rect">
            <a:avLst/>
          </a:prstGeom>
          <a:noFill/>
          <a:ln w="9525">
            <a:noFill/>
            <a:miter lim="800000"/>
            <a:headEnd/>
            <a:tailEnd/>
          </a:ln>
        </p:spPr>
      </p:pic>
      <p:sp>
        <p:nvSpPr>
          <p:cNvPr id="5" name="Rectangle 7"/>
          <p:cNvSpPr/>
          <p:nvPr userDrawn="1"/>
        </p:nvSpPr>
        <p:spPr>
          <a:xfrm>
            <a:off x="9240838" y="6488113"/>
            <a:ext cx="2951162" cy="339725"/>
          </a:xfrm>
          <a:prstGeom prst="rect">
            <a:avLst/>
          </a:prstGeom>
        </p:spPr>
        <p:txBody>
          <a:bodyPr wrap="none">
            <a:spAutoFit/>
          </a:bodyPr>
          <a:lstStyle/>
          <a:p>
            <a:pPr fontAlgn="auto">
              <a:spcBef>
                <a:spcPts val="0"/>
              </a:spcBef>
              <a:spcAft>
                <a:spcPts val="0"/>
              </a:spcAft>
              <a:defRPr/>
            </a:pPr>
            <a:r>
              <a:rPr lang="en-US" sz="1600" dirty="0">
                <a:solidFill>
                  <a:schemeClr val="accent5">
                    <a:lumMod val="50000"/>
                  </a:schemeClr>
                </a:solidFill>
                <a:latin typeface="+mn-lt"/>
                <a:cs typeface="+mn-cs"/>
              </a:rPr>
              <a:t>No 2015-1-LT01-KA204-013404</a:t>
            </a:r>
          </a:p>
        </p:txBody>
      </p:sp>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C1FBB47D-CED7-4A31-B152-634F2EE1B1A5}" type="datetimeFigureOut">
              <a:rPr lang="en-US"/>
              <a:pPr>
                <a:defRPr/>
              </a:pPr>
              <a:t>12/20/2016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24BDDCB-A750-4E4B-A43A-C3244B85AB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57BCC7-F301-4424-8644-A39B119C752D}" type="datetimeFigureOut">
              <a:rPr lang="en-US"/>
              <a:pPr>
                <a:defRPr/>
              </a:pPr>
              <a:t>12/20/2016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FDF180-0686-409F-A7E2-9C471BAACB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D:\Downloads\ACE_logo (1).jpg"/>
          <p:cNvPicPr>
            <a:picLocks noChangeAspect="1" noChangeArrowheads="1"/>
          </p:cNvPicPr>
          <p:nvPr userDrawn="1"/>
        </p:nvPicPr>
        <p:blipFill>
          <a:blip r:embed="rId2"/>
          <a:srcRect/>
          <a:stretch>
            <a:fillRect/>
          </a:stretch>
        </p:blipFill>
        <p:spPr bwMode="auto">
          <a:xfrm>
            <a:off x="0" y="92075"/>
            <a:ext cx="1279525" cy="12795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9A7AA99E-0E6F-4406-B6F4-3A6F83DF43A3}" type="datetimeFigureOut">
              <a:rPr lang="en-US"/>
              <a:pPr>
                <a:defRPr/>
              </a:pPr>
              <a:t>12/20/2016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29453F7-36B1-46E9-A3CA-888C556B70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D:\Downloads\ACE_logo (1).jpg"/>
          <p:cNvPicPr>
            <a:picLocks noChangeAspect="1" noChangeArrowheads="1"/>
          </p:cNvPicPr>
          <p:nvPr userDrawn="1"/>
        </p:nvPicPr>
        <p:blipFill>
          <a:blip r:embed="rId2"/>
          <a:srcRect/>
          <a:stretch>
            <a:fillRect/>
          </a:stretch>
        </p:blipFill>
        <p:spPr bwMode="auto">
          <a:xfrm>
            <a:off x="0" y="92075"/>
            <a:ext cx="1279525" cy="127952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E0399B28-5934-4066-B9C6-4319811BDF4D}" type="datetimeFigureOut">
              <a:rPr lang="en-US"/>
              <a:pPr>
                <a:defRPr/>
              </a:pPr>
              <a:t>12/20/2016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089DA19-2565-480D-9CFF-9F04F3198C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D:\Downloads\ACE_logo (1).jpg"/>
          <p:cNvPicPr>
            <a:picLocks noChangeAspect="1" noChangeArrowheads="1"/>
          </p:cNvPicPr>
          <p:nvPr userDrawn="1"/>
        </p:nvPicPr>
        <p:blipFill>
          <a:blip r:embed="rId2"/>
          <a:srcRect/>
          <a:stretch>
            <a:fillRect/>
          </a:stretch>
        </p:blipFill>
        <p:spPr bwMode="auto">
          <a:xfrm>
            <a:off x="0" y="92075"/>
            <a:ext cx="1279525" cy="1279525"/>
          </a:xfrm>
          <a:prstGeom prst="rect">
            <a:avLst/>
          </a:prstGeom>
          <a:noFill/>
          <a:ln w="9525">
            <a:noFill/>
            <a:miter lim="800000"/>
            <a:headEnd/>
            <a:tailEnd/>
          </a:ln>
        </p:spPr>
      </p:pic>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3379806-E298-45EC-95E7-3FB2E57BEDF5}" type="datetimeFigureOut">
              <a:rPr lang="en-US"/>
              <a:pPr>
                <a:defRPr/>
              </a:pPr>
              <a:t>12/20/2016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6CE7A-797C-4E56-9656-DA59D3EBC7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9B24E3-BB48-4523-8132-180150AD6801}" type="datetimeFigureOut">
              <a:rPr lang="en-US"/>
              <a:pPr>
                <a:defRPr/>
              </a:pPr>
              <a:t>12/20/2016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15CBAD-68A4-45FA-B9C4-2257FB52A2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869453-CB98-4958-863E-1C6934A8539F}" type="datetimeFigureOut">
              <a:rPr lang="en-US"/>
              <a:pPr>
                <a:defRPr/>
              </a:pPr>
              <a:t>12/20/2016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F3EADC-DED5-4855-829A-12BB01BEB9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A5B6FE-5AA4-41D2-AA0D-8D6714E2E8F6}" type="datetimeFigureOut">
              <a:rPr lang="en-US"/>
              <a:pPr>
                <a:defRPr/>
              </a:pPr>
              <a:t>12/20/2016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2EEA73-73F8-4D9E-9AAA-830DB2894D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2F782C34-5AB8-4E21-8A76-484C4B832B23}" type="datetimeFigureOut">
              <a:rPr lang="en-US"/>
              <a:pPr>
                <a:defRPr/>
              </a:pPr>
              <a:t>12/20/2016</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A78F36AF-42BD-4337-B952-A04AD6EAD9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23" r:id="rId3"/>
    <p:sldLayoutId id="2147483734" r:id="rId4"/>
    <p:sldLayoutId id="2147483735" r:id="rId5"/>
    <p:sldLayoutId id="2147483736" r:id="rId6"/>
    <p:sldLayoutId id="2147483724" r:id="rId7"/>
    <p:sldLayoutId id="2147483725" r:id="rId8"/>
    <p:sldLayoutId id="2147483726" r:id="rId9"/>
    <p:sldLayoutId id="2147483727" r:id="rId10"/>
    <p:sldLayoutId id="2147483737" r:id="rId11"/>
    <p:sldLayoutId id="2147483728" r:id="rId12"/>
    <p:sldLayoutId id="2147483738" r:id="rId13"/>
    <p:sldLayoutId id="2147483729" r:id="rId14"/>
    <p:sldLayoutId id="2147483730" r:id="rId15"/>
    <p:sldLayoutId id="2147483731" r:id="rId16"/>
    <p:sldLayoutId id="2147483739"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ocialmediaexaminer.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1597025" y="2246313"/>
            <a:ext cx="7767638" cy="2505075"/>
          </a:xfrm>
        </p:spPr>
        <p:txBody>
          <a:bodyPr/>
          <a:lstStyle/>
          <a:p>
            <a:pPr algn="ctr" eaLnBrk="1" hangingPunct="1"/>
            <a:r>
              <a:rPr lang="en-US" sz="2400" b="1" i="1" dirty="0" smtClean="0"/>
              <a:t/>
            </a:r>
            <a:br>
              <a:rPr lang="en-US" sz="2400" b="1" i="1" dirty="0" smtClean="0"/>
            </a:br>
            <a:r>
              <a:rPr lang="en-US" sz="2400" b="1" i="1" dirty="0" smtClean="0"/>
              <a:t/>
            </a:r>
            <a:br>
              <a:rPr lang="en-US" sz="2400" b="1" i="1" dirty="0" smtClean="0"/>
            </a:br>
            <a:r>
              <a:rPr lang="en-US" sz="3200" b="1" dirty="0" err="1" smtClean="0"/>
              <a:t>Modu</a:t>
            </a:r>
            <a:r>
              <a:rPr lang="pl-PL" sz="3200" b="1" dirty="0" smtClean="0"/>
              <a:t>ł</a:t>
            </a:r>
            <a:r>
              <a:rPr lang="en-US" sz="3200" b="1" dirty="0" smtClean="0"/>
              <a:t> II</a:t>
            </a:r>
            <a:r>
              <a:rPr lang="lt-LT" sz="3200" dirty="0" smtClean="0"/>
              <a:t>I</a:t>
            </a:r>
            <a:r>
              <a:rPr lang="en-US" sz="3200" b="1" dirty="0" smtClean="0"/>
              <a:t/>
            </a:r>
            <a:br>
              <a:rPr lang="en-US" sz="3200" b="1" dirty="0" smtClean="0"/>
            </a:br>
            <a:r>
              <a:rPr lang="pl-PL" sz="3200" b="1" dirty="0"/>
              <a:t>Marketing szkolenia LSE dla słuchaczy znajdujących się</a:t>
            </a:r>
            <a:br>
              <a:rPr lang="pl-PL" sz="3200" b="1" dirty="0"/>
            </a:br>
            <a:r>
              <a:rPr lang="pl-PL" sz="3200" b="1" dirty="0"/>
              <a:t>w niekorzystnej sytuacji“</a:t>
            </a:r>
            <a:r>
              <a:rPr lang="lt-LT" sz="3200" dirty="0" smtClean="0">
                <a:solidFill>
                  <a:schemeClr val="tx1"/>
                </a:solidFill>
              </a:rPr>
              <a:t/>
            </a:r>
            <a:br>
              <a:rPr lang="lt-LT" sz="3200" dirty="0" smtClean="0">
                <a:solidFill>
                  <a:schemeClr val="tx1"/>
                </a:solidFill>
              </a:rPr>
            </a:br>
            <a:endParaRPr lang="lt-LT" sz="3200" b="1" dirty="0" smtClean="0"/>
          </a:p>
        </p:txBody>
      </p:sp>
      <p:pic>
        <p:nvPicPr>
          <p:cNvPr id="21506" name="Picture 2" descr="\\Server\fondas\PROJECT\VYKDOMI\JOB YES\VYKDYMAS\WEBSITE\LOGOS\EU flag-Erasmus+_vect_POS_4.jpg"/>
          <p:cNvPicPr>
            <a:picLocks noChangeAspect="1" noChangeArrowheads="1"/>
          </p:cNvPicPr>
          <p:nvPr/>
        </p:nvPicPr>
        <p:blipFill>
          <a:blip r:embed="rId2"/>
          <a:srcRect/>
          <a:stretch>
            <a:fillRect/>
          </a:stretch>
        </p:blipFill>
        <p:spPr bwMode="auto">
          <a:xfrm>
            <a:off x="8556625" y="220663"/>
            <a:ext cx="3548063" cy="1012825"/>
          </a:xfrm>
          <a:prstGeom prst="rect">
            <a:avLst/>
          </a:prstGeom>
          <a:noFill/>
          <a:ln w="9525">
            <a:noFill/>
            <a:miter lim="800000"/>
            <a:headEnd/>
            <a:tailEnd/>
          </a:ln>
        </p:spPr>
      </p:pic>
      <p:sp>
        <p:nvSpPr>
          <p:cNvPr id="6" name="Rectangle 5"/>
          <p:cNvSpPr/>
          <p:nvPr/>
        </p:nvSpPr>
        <p:spPr>
          <a:xfrm>
            <a:off x="8555038" y="6488113"/>
            <a:ext cx="3309937" cy="369887"/>
          </a:xfrm>
          <a:prstGeom prst="rect">
            <a:avLst/>
          </a:prstGeom>
        </p:spPr>
        <p:txBody>
          <a:bodyPr wrap="none">
            <a:spAutoFit/>
          </a:bodyPr>
          <a:lstStyle/>
          <a:p>
            <a:pPr fontAlgn="auto">
              <a:spcBef>
                <a:spcPts val="0"/>
              </a:spcBef>
              <a:spcAft>
                <a:spcPts val="0"/>
              </a:spcAft>
              <a:defRPr/>
            </a:pPr>
            <a:r>
              <a:rPr lang="en-US" dirty="0">
                <a:solidFill>
                  <a:schemeClr val="accent4">
                    <a:lumMod val="75000"/>
                  </a:schemeClr>
                </a:solidFill>
                <a:latin typeface="+mn-lt"/>
                <a:cs typeface="+mn-cs"/>
              </a:rPr>
              <a:t>No 2015-1-LT01-KA204-013404</a:t>
            </a:r>
          </a:p>
        </p:txBody>
      </p:sp>
      <p:sp>
        <p:nvSpPr>
          <p:cNvPr id="21508" name="Text Box 6"/>
          <p:cNvSpPr txBox="1">
            <a:spLocks noChangeArrowheads="1"/>
          </p:cNvSpPr>
          <p:nvPr/>
        </p:nvSpPr>
        <p:spPr bwMode="auto">
          <a:xfrm>
            <a:off x="950913" y="5765800"/>
            <a:ext cx="8799512" cy="461665"/>
          </a:xfrm>
          <a:prstGeom prst="rect">
            <a:avLst/>
          </a:prstGeom>
          <a:noFill/>
          <a:ln w="9525">
            <a:noFill/>
            <a:miter lim="800000"/>
            <a:headEnd/>
            <a:tailEnd/>
          </a:ln>
        </p:spPr>
        <p:txBody>
          <a:bodyPr>
            <a:spAutoFit/>
          </a:bodyPr>
          <a:lstStyle/>
          <a:p>
            <a:pPr algn="ctr">
              <a:spcBef>
                <a:spcPct val="20000"/>
              </a:spcBef>
              <a:buFont typeface="Arial" charset="0"/>
              <a:buNone/>
            </a:pPr>
            <a:r>
              <a:rPr lang="pl-PL" sz="1200" dirty="0">
                <a:solidFill>
                  <a:srgbClr val="006600"/>
                </a:solidFill>
              </a:rPr>
              <a:t>Ten projekt został zrealizowany przy wsparciu finansowym Komisji Europejskiej. Projekt lub publikacja odzwierciedlają jedynie stanowisko ich autora i Komisja Europejska nie ponosi odpowiedzialności za umieszczoną w nich zawartość merytoryczną</a:t>
            </a:r>
            <a:endParaRPr lang="en-US" sz="1200" dirty="0">
              <a:solidFill>
                <a:srgbClr val="0066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838" y="750888"/>
            <a:ext cx="7975600" cy="696912"/>
          </a:xfrm>
        </p:spPr>
        <p:txBody>
          <a:bodyPr>
            <a:normAutofit fontScale="90000"/>
          </a:bodyPr>
          <a:lstStyle/>
          <a:p>
            <a:pPr eaLnBrk="1" hangingPunct="1">
              <a:defRPr/>
            </a:pPr>
            <a:r>
              <a:rPr lang="lt-LT" sz="2200" dirty="0"/>
              <a:t/>
            </a:r>
            <a:br>
              <a:rPr lang="lt-LT" sz="2200" dirty="0"/>
            </a:br>
            <a:endParaRPr lang="en-US" dirty="0"/>
          </a:p>
        </p:txBody>
      </p:sp>
      <p:sp>
        <p:nvSpPr>
          <p:cNvPr id="30722" name="Content Placeholder 2"/>
          <p:cNvSpPr>
            <a:spLocks noGrp="1"/>
          </p:cNvSpPr>
          <p:nvPr>
            <p:ph idx="1"/>
          </p:nvPr>
        </p:nvSpPr>
        <p:spPr>
          <a:xfrm>
            <a:off x="431800" y="1739900"/>
            <a:ext cx="9164638" cy="4729163"/>
          </a:xfrm>
        </p:spPr>
        <p:txBody>
          <a:bodyPr/>
          <a:lstStyle/>
          <a:p>
            <a:pPr eaLnBrk="1" hangingPunct="1">
              <a:spcBef>
                <a:spcPct val="0"/>
              </a:spcBef>
            </a:pPr>
            <a:r>
              <a:rPr lang="pl-PL" sz="2400" b="1" dirty="0" smtClean="0"/>
              <a:t>Oznacza to że nie da się uczyć każdego słuchacza w taki sam sposób, ponieważ wiedza przekazywana jest </a:t>
            </a:r>
            <a:r>
              <a:rPr lang="pl-PL" sz="2400" b="1" dirty="0"/>
              <a:t>o</a:t>
            </a:r>
            <a:r>
              <a:rPr lang="pl-PL" sz="2400" b="1" dirty="0" smtClean="0"/>
              <a:t> różnym czasie i na różne sposoby.</a:t>
            </a:r>
            <a:endParaRPr lang="lt-LT" sz="2400" b="1" dirty="0" smtClean="0">
              <a:solidFill>
                <a:schemeClr val="tx1"/>
              </a:solidFill>
            </a:endParaRPr>
          </a:p>
        </p:txBody>
      </p:sp>
      <p:sp>
        <p:nvSpPr>
          <p:cNvPr id="30723" name="Title 1"/>
          <p:cNvSpPr txBox="1">
            <a:spLocks/>
          </p:cNvSpPr>
          <p:nvPr/>
        </p:nvSpPr>
        <p:spPr bwMode="auto">
          <a:xfrm>
            <a:off x="1722438" y="433388"/>
            <a:ext cx="7112000" cy="527050"/>
          </a:xfrm>
          <a:prstGeom prst="rect">
            <a:avLst/>
          </a:prstGeom>
          <a:noFill/>
          <a:ln w="9525">
            <a:noFill/>
            <a:miter lim="800000"/>
            <a:headEnd/>
            <a:tailEnd/>
          </a:ln>
        </p:spPr>
        <p:txBody>
          <a:bodyPr/>
          <a:lstStyle/>
          <a:p>
            <a:pPr defTabSz="457200"/>
            <a:r>
              <a:rPr lang="lt-LT" sz="3600" b="1" dirty="0" smtClean="0">
                <a:solidFill>
                  <a:schemeClr val="accent1"/>
                </a:solidFill>
                <a:latin typeface="Trebuchet MS" pitchFamily="34" charset="0"/>
              </a:rPr>
              <a:t>C</a:t>
            </a:r>
            <a:r>
              <a:rPr lang="pl-PL" sz="3600" b="1" dirty="0" err="1" smtClean="0">
                <a:solidFill>
                  <a:schemeClr val="accent1"/>
                </a:solidFill>
                <a:latin typeface="Trebuchet MS" pitchFamily="34" charset="0"/>
              </a:rPr>
              <a:t>echy</a:t>
            </a:r>
            <a:r>
              <a:rPr lang="lt-LT" sz="3600" b="1" dirty="0" smtClean="0">
                <a:solidFill>
                  <a:schemeClr val="accent1"/>
                </a:solidFill>
                <a:latin typeface="Trebuchet MS" pitchFamily="34" charset="0"/>
              </a:rPr>
              <a:t>:</a:t>
            </a:r>
            <a:r>
              <a:rPr lang="en-GB" sz="3600" b="1" dirty="0" smtClean="0">
                <a:solidFill>
                  <a:schemeClr val="accent1"/>
                </a:solidFill>
                <a:latin typeface="Trebuchet MS" pitchFamily="34" charset="0"/>
              </a:rPr>
              <a:t> </a:t>
            </a:r>
            <a:r>
              <a:rPr lang="en-GB" sz="3600" b="1" dirty="0" err="1" smtClean="0">
                <a:solidFill>
                  <a:schemeClr val="accent1"/>
                </a:solidFill>
                <a:latin typeface="Trebuchet MS" pitchFamily="34" charset="0"/>
              </a:rPr>
              <a:t>Heter</a:t>
            </a:r>
            <a:r>
              <a:rPr lang="pl-PL" sz="3600" b="1" dirty="0" err="1" smtClean="0">
                <a:solidFill>
                  <a:schemeClr val="accent1"/>
                </a:solidFill>
                <a:latin typeface="Trebuchet MS" pitchFamily="34" charset="0"/>
              </a:rPr>
              <a:t>ogeniczność</a:t>
            </a:r>
            <a:endParaRPr lang="lt-LT" sz="3600" b="1" dirty="0">
              <a:solidFill>
                <a:schemeClr val="accent1"/>
              </a:solidFill>
              <a:latin typeface="Trebuchet MS" pitchFamily="34" charset="0"/>
            </a:endParaRPr>
          </a:p>
        </p:txBody>
      </p:sp>
      <p:pic>
        <p:nvPicPr>
          <p:cNvPr id="30724" name="Picture 5" descr="Related image"/>
          <p:cNvPicPr>
            <a:picLocks noChangeAspect="1" noChangeArrowheads="1"/>
          </p:cNvPicPr>
          <p:nvPr/>
        </p:nvPicPr>
        <p:blipFill>
          <a:blip r:embed="rId2"/>
          <a:srcRect/>
          <a:stretch>
            <a:fillRect/>
          </a:stretch>
        </p:blipFill>
        <p:spPr bwMode="auto">
          <a:xfrm>
            <a:off x="3049588" y="3468688"/>
            <a:ext cx="3929062" cy="30003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641475" y="381000"/>
            <a:ext cx="6923088" cy="687388"/>
          </a:xfrm>
        </p:spPr>
        <p:txBody>
          <a:bodyPr>
            <a:normAutofit fontScale="90000"/>
          </a:bodyPr>
          <a:lstStyle/>
          <a:p>
            <a:pPr algn="ctr" eaLnBrk="1" hangingPunct="1"/>
            <a:r>
              <a:rPr lang="lt-LT" b="1" dirty="0" smtClean="0"/>
              <a:t>C</a:t>
            </a:r>
            <a:r>
              <a:rPr lang="pl-PL" b="1" dirty="0" err="1" smtClean="0"/>
              <a:t>echy</a:t>
            </a:r>
            <a:r>
              <a:rPr lang="lt-LT" b="1" dirty="0" smtClean="0"/>
              <a:t>: </a:t>
            </a:r>
            <a:r>
              <a:rPr lang="pl-PL" b="1" dirty="0" smtClean="0"/>
              <a:t>nietrwałość</a:t>
            </a:r>
            <a:r>
              <a:rPr lang="en-GB" b="1" dirty="0" smtClean="0"/>
              <a:t> </a:t>
            </a:r>
            <a:r>
              <a:rPr lang="lt-LT" sz="3200" b="1" dirty="0" smtClean="0"/>
              <a:t/>
            </a:r>
            <a:br>
              <a:rPr lang="lt-LT" sz="3200" b="1" dirty="0" smtClean="0"/>
            </a:br>
            <a:endParaRPr lang="lt-LT" sz="3200" b="1" dirty="0" smtClean="0"/>
          </a:p>
        </p:txBody>
      </p:sp>
      <p:sp>
        <p:nvSpPr>
          <p:cNvPr id="31746" name="Content Placeholder 1"/>
          <p:cNvSpPr>
            <a:spLocks noGrp="1"/>
          </p:cNvSpPr>
          <p:nvPr>
            <p:ph idx="1"/>
          </p:nvPr>
        </p:nvSpPr>
        <p:spPr>
          <a:xfrm>
            <a:off x="209550" y="1471613"/>
            <a:ext cx="9655175" cy="3881437"/>
          </a:xfrm>
        </p:spPr>
        <p:txBody>
          <a:bodyPr/>
          <a:lstStyle/>
          <a:p>
            <a:pPr eaLnBrk="1" hangingPunct="1">
              <a:buFont typeface="Wingdings 3" pitchFamily="18" charset="2"/>
              <a:buNone/>
            </a:pPr>
            <a:endParaRPr lang="lt-LT" sz="3200" b="1" dirty="0" smtClean="0"/>
          </a:p>
          <a:p>
            <a:pPr eaLnBrk="1" hangingPunct="1">
              <a:buFont typeface="Wingdings 3" pitchFamily="18" charset="2"/>
              <a:buNone/>
            </a:pPr>
            <a:r>
              <a:rPr lang="lt-LT" sz="3200" b="1" dirty="0" smtClean="0"/>
              <a:t>	</a:t>
            </a:r>
            <a:r>
              <a:rPr lang="pl-PL" sz="3200" b="1" dirty="0" smtClean="0"/>
              <a:t>Usługi edukacyjne są niematerialne co oznacza, że nie można ich gromadzić</a:t>
            </a:r>
            <a:endParaRPr lang="lt-LT" dirty="0" smtClean="0"/>
          </a:p>
        </p:txBody>
      </p:sp>
      <p:pic>
        <p:nvPicPr>
          <p:cNvPr id="31747" name="Picture 4" descr="Related image"/>
          <p:cNvPicPr>
            <a:picLocks noChangeAspect="1" noChangeArrowheads="1"/>
          </p:cNvPicPr>
          <p:nvPr/>
        </p:nvPicPr>
        <p:blipFill>
          <a:blip r:embed="rId2"/>
          <a:srcRect/>
          <a:stretch>
            <a:fillRect/>
          </a:stretch>
        </p:blipFill>
        <p:spPr bwMode="auto">
          <a:xfrm>
            <a:off x="3460750" y="3740150"/>
            <a:ext cx="2859088" cy="26304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58963" y="184150"/>
            <a:ext cx="5853112" cy="1266825"/>
          </a:xfrm>
        </p:spPr>
        <p:txBody>
          <a:bodyPr/>
          <a:lstStyle/>
          <a:p>
            <a:pPr algn="ctr" eaLnBrk="1" hangingPunct="1"/>
            <a:r>
              <a:rPr lang="en-GB" dirty="0" smtClean="0"/>
              <a:t>	</a:t>
            </a:r>
            <a:r>
              <a:rPr lang="en-GB" b="1" dirty="0" smtClean="0"/>
              <a:t> </a:t>
            </a:r>
            <a:r>
              <a:rPr lang="lt-LT" dirty="0" smtClean="0"/>
              <a:t/>
            </a:r>
            <a:br>
              <a:rPr lang="lt-LT" dirty="0" smtClean="0"/>
            </a:br>
            <a:r>
              <a:rPr lang="pl-PL" b="1" dirty="0" smtClean="0"/>
              <a:t>Marketing jest</a:t>
            </a:r>
            <a:r>
              <a:rPr lang="lt-LT" b="1" dirty="0" smtClean="0"/>
              <a:t>:</a:t>
            </a:r>
          </a:p>
        </p:txBody>
      </p:sp>
      <p:sp>
        <p:nvSpPr>
          <p:cNvPr id="32770" name="Rectangle 1"/>
          <p:cNvSpPr>
            <a:spLocks noChangeArrowheads="1"/>
          </p:cNvSpPr>
          <p:nvPr/>
        </p:nvSpPr>
        <p:spPr bwMode="auto">
          <a:xfrm>
            <a:off x="2860675" y="3460750"/>
            <a:ext cx="12192000" cy="457200"/>
          </a:xfrm>
          <a:prstGeom prst="rect">
            <a:avLst/>
          </a:prstGeom>
          <a:noFill/>
          <a:ln w="9525">
            <a:noFill/>
            <a:miter lim="800000"/>
            <a:headEnd/>
            <a:tailEnd/>
          </a:ln>
        </p:spPr>
        <p:txBody>
          <a:bodyPr wrap="none" anchor="ctr">
            <a:spAutoFit/>
          </a:bodyPr>
          <a:lstStyle/>
          <a:p>
            <a:endParaRPr lang="en-US" altLang="en-US"/>
          </a:p>
        </p:txBody>
      </p:sp>
      <p:sp>
        <p:nvSpPr>
          <p:cNvPr id="32771" name="Content Placeholder 2"/>
          <p:cNvSpPr>
            <a:spLocks noGrp="1"/>
          </p:cNvSpPr>
          <p:nvPr>
            <p:ph idx="1"/>
          </p:nvPr>
        </p:nvSpPr>
        <p:spPr>
          <a:xfrm>
            <a:off x="274638" y="1519238"/>
            <a:ext cx="9818687" cy="3881437"/>
          </a:xfrm>
        </p:spPr>
        <p:txBody>
          <a:bodyPr/>
          <a:lstStyle/>
          <a:p>
            <a:pPr marL="0" indent="0" eaLnBrk="1" hangingPunct="1">
              <a:buFont typeface="Wingdings 3" pitchFamily="18" charset="2"/>
              <a:buNone/>
            </a:pPr>
            <a:endParaRPr lang="lt-LT" dirty="0" smtClean="0"/>
          </a:p>
          <a:p>
            <a:pPr marL="0" indent="0" eaLnBrk="1" hangingPunct="1">
              <a:buFont typeface="Wingdings 3" pitchFamily="18" charset="2"/>
              <a:buNone/>
            </a:pPr>
            <a:r>
              <a:rPr lang="lt-LT" b="1" dirty="0" smtClean="0"/>
              <a:t>	 </a:t>
            </a:r>
            <a:r>
              <a:rPr lang="lt-LT" b="1" dirty="0" smtClean="0">
                <a:latin typeface="Arial" charset="0"/>
              </a:rPr>
              <a:t> </a:t>
            </a:r>
            <a:r>
              <a:rPr lang="pl-PL" sz="2800" b="1" dirty="0" smtClean="0"/>
              <a:t>Zorientowany na zysk</a:t>
            </a:r>
            <a:r>
              <a:rPr lang="lt-LT" sz="3200" b="1" dirty="0" smtClean="0"/>
              <a:t>	</a:t>
            </a:r>
            <a:r>
              <a:rPr lang="pl-PL" sz="2800" b="1" dirty="0"/>
              <a:t>Zorientowany na potrzeby</a:t>
            </a:r>
            <a:endParaRPr lang="en-US" sz="2800" b="1" dirty="0"/>
          </a:p>
        </p:txBody>
      </p:sp>
      <p:sp>
        <p:nvSpPr>
          <p:cNvPr id="6" name="Oval 5"/>
          <p:cNvSpPr/>
          <p:nvPr/>
        </p:nvSpPr>
        <p:spPr>
          <a:xfrm>
            <a:off x="657991" y="3548063"/>
            <a:ext cx="3786188" cy="1785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b="1" dirty="0" smtClean="0"/>
              <a:t>Komercyjny</a:t>
            </a:r>
            <a:endParaRPr lang="en-US" sz="2400" b="1" dirty="0"/>
          </a:p>
        </p:txBody>
      </p:sp>
      <p:sp>
        <p:nvSpPr>
          <p:cNvPr id="7" name="Oval 6"/>
          <p:cNvSpPr/>
          <p:nvPr/>
        </p:nvSpPr>
        <p:spPr>
          <a:xfrm>
            <a:off x="4930775" y="3568700"/>
            <a:ext cx="3429000" cy="17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2400" b="1" dirty="0" smtClean="0"/>
              <a:t>N</a:t>
            </a:r>
            <a:r>
              <a:rPr lang="pl-PL" sz="2400" b="1" dirty="0" err="1" smtClean="0"/>
              <a:t>iekomercyjny</a:t>
            </a:r>
            <a:endParaRPr lang="en-US" sz="2400" b="1" dirty="0"/>
          </a:p>
        </p:txBody>
      </p:sp>
      <p:cxnSp>
        <p:nvCxnSpPr>
          <p:cNvPr id="8" name="Straight Arrow Connector 7"/>
          <p:cNvCxnSpPr/>
          <p:nvPr/>
        </p:nvCxnSpPr>
        <p:spPr>
          <a:xfrm rot="5400000" flipH="1" flipV="1">
            <a:off x="3001963" y="3140075"/>
            <a:ext cx="7858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rot="5400000" flipH="1" flipV="1">
            <a:off x="6217444" y="3129756"/>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659063" y="363538"/>
            <a:ext cx="4545012" cy="1092200"/>
          </a:xfrm>
        </p:spPr>
        <p:txBody>
          <a:bodyPr>
            <a:normAutofit fontScale="90000"/>
          </a:bodyPr>
          <a:lstStyle/>
          <a:p>
            <a:pPr algn="ctr" eaLnBrk="1" hangingPunct="1"/>
            <a:r>
              <a:rPr lang="pl-PL" b="1" dirty="0" smtClean="0"/>
              <a:t>Typy </a:t>
            </a:r>
            <a:r>
              <a:rPr lang="pl-PL" b="1" dirty="0"/>
              <a:t>m</a:t>
            </a:r>
            <a:r>
              <a:rPr lang="lt-LT" b="1" dirty="0" smtClean="0"/>
              <a:t>arketing</a:t>
            </a:r>
            <a:r>
              <a:rPr lang="pl-PL" b="1" dirty="0" smtClean="0"/>
              <a:t>u</a:t>
            </a:r>
            <a:r>
              <a:rPr lang="lt-LT" b="1" dirty="0" smtClean="0"/>
              <a:t> </a:t>
            </a:r>
            <a:r>
              <a:rPr lang="en-GB" b="1" dirty="0" smtClean="0">
                <a:solidFill>
                  <a:srgbClr val="3F7819"/>
                </a:solidFill>
              </a:rPr>
              <a:t> </a:t>
            </a:r>
            <a:r>
              <a:rPr lang="lt-LT" sz="3200" dirty="0" smtClean="0"/>
              <a:t/>
            </a:r>
            <a:br>
              <a:rPr lang="lt-LT" sz="3200" dirty="0" smtClean="0"/>
            </a:br>
            <a:endParaRPr lang="en-US" sz="3200" dirty="0" smtClean="0"/>
          </a:p>
        </p:txBody>
      </p:sp>
      <p:sp>
        <p:nvSpPr>
          <p:cNvPr id="3" name="Content Placeholder 2"/>
          <p:cNvSpPr>
            <a:spLocks noGrp="1"/>
          </p:cNvSpPr>
          <p:nvPr>
            <p:ph idx="1"/>
          </p:nvPr>
        </p:nvSpPr>
        <p:spPr>
          <a:xfrm>
            <a:off x="279400" y="1555750"/>
            <a:ext cx="9374188" cy="4478338"/>
          </a:xfrm>
        </p:spPr>
        <p:txBody>
          <a:bodyPr/>
          <a:lstStyle/>
          <a:p>
            <a:pPr marL="0" indent="0" eaLnBrk="1" hangingPunct="1">
              <a:buFont typeface="Wingdings 3" pitchFamily="18" charset="2"/>
              <a:buNone/>
              <a:defRPr/>
            </a:pPr>
            <a:endParaRPr lang="en-GB" sz="2800" dirty="0"/>
          </a:p>
          <a:p>
            <a:pPr marL="0" indent="0" eaLnBrk="1" hangingPunct="1">
              <a:buFont typeface="Wingdings 3" pitchFamily="18" charset="2"/>
              <a:buNone/>
              <a:defRPr/>
            </a:pPr>
            <a:endParaRPr lang="lt-LT" dirty="0"/>
          </a:p>
          <a:p>
            <a:pPr eaLnBrk="1" hangingPunct="1">
              <a:defRPr/>
            </a:pPr>
            <a:endParaRPr lang="lt-LT" dirty="0"/>
          </a:p>
        </p:txBody>
      </p:sp>
      <p:sp>
        <p:nvSpPr>
          <p:cNvPr id="4" name="Rounded Rectangle 3"/>
          <p:cNvSpPr/>
          <p:nvPr/>
        </p:nvSpPr>
        <p:spPr>
          <a:xfrm>
            <a:off x="2992438" y="1908175"/>
            <a:ext cx="3357562" cy="1071563"/>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t>M</a:t>
            </a:r>
            <a:r>
              <a:rPr lang="lt-LT" sz="2000" b="1" dirty="0" smtClean="0"/>
              <a:t>arketing</a:t>
            </a:r>
            <a:r>
              <a:rPr lang="pl-PL" sz="2000" b="1" dirty="0" smtClean="0"/>
              <a:t> </a:t>
            </a:r>
          </a:p>
          <a:p>
            <a:pPr algn="ctr">
              <a:defRPr/>
            </a:pPr>
            <a:r>
              <a:rPr lang="pl-PL" sz="2000" b="1" dirty="0" smtClean="0"/>
              <a:t>niekomercyjny</a:t>
            </a:r>
            <a:endParaRPr lang="en-US" sz="2000" b="1" dirty="0"/>
          </a:p>
        </p:txBody>
      </p:sp>
      <p:sp>
        <p:nvSpPr>
          <p:cNvPr id="5" name="Rounded Rectangle 4"/>
          <p:cNvSpPr/>
          <p:nvPr/>
        </p:nvSpPr>
        <p:spPr>
          <a:xfrm>
            <a:off x="1490663" y="4194175"/>
            <a:ext cx="2573337"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lt-LT" sz="2000" b="1" dirty="0"/>
              <a:t>Marketing </a:t>
            </a:r>
            <a:r>
              <a:rPr lang="pl-PL" sz="2000" b="1" dirty="0" smtClean="0"/>
              <a:t>organizacji </a:t>
            </a:r>
            <a:r>
              <a:rPr lang="pl-PL" sz="2000" b="1" dirty="0"/>
              <a:t>n</a:t>
            </a:r>
            <a:r>
              <a:rPr lang="lt-LT" sz="2000" b="1" dirty="0" smtClean="0"/>
              <a:t>on-profit</a:t>
            </a:r>
            <a:endParaRPr lang="en-US" sz="2000" b="1" dirty="0"/>
          </a:p>
        </p:txBody>
      </p:sp>
      <p:sp>
        <p:nvSpPr>
          <p:cNvPr id="6" name="Rounded Rectangle 5"/>
          <p:cNvSpPr/>
          <p:nvPr/>
        </p:nvSpPr>
        <p:spPr>
          <a:xfrm>
            <a:off x="4706938" y="4194175"/>
            <a:ext cx="2643187"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pl-PL" sz="2000" b="1" dirty="0"/>
              <a:t>M</a:t>
            </a:r>
            <a:r>
              <a:rPr lang="lt-LT" sz="2000" b="1" dirty="0" smtClean="0"/>
              <a:t>arketing</a:t>
            </a:r>
            <a:r>
              <a:rPr lang="pl-PL" sz="2000" b="1" dirty="0" smtClean="0"/>
              <a:t> społeczny</a:t>
            </a:r>
            <a:endParaRPr lang="en-US" sz="2000" b="1" dirty="0"/>
          </a:p>
        </p:txBody>
      </p:sp>
      <p:cxnSp>
        <p:nvCxnSpPr>
          <p:cNvPr id="7" name="Straight Arrow Connector 6"/>
          <p:cNvCxnSpPr>
            <a:stCxn id="4" idx="2"/>
            <a:endCxn id="5" idx="0"/>
          </p:cNvCxnSpPr>
          <p:nvPr/>
        </p:nvCxnSpPr>
        <p:spPr>
          <a:xfrm rot="5400000">
            <a:off x="3117056" y="2640807"/>
            <a:ext cx="1214437" cy="1892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rot="16200000" flipH="1">
            <a:off x="4795838" y="2854325"/>
            <a:ext cx="1214437" cy="1465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792288" y="268288"/>
            <a:ext cx="7494587" cy="1263650"/>
          </a:xfrm>
        </p:spPr>
        <p:txBody>
          <a:bodyPr>
            <a:normAutofit fontScale="90000"/>
          </a:bodyPr>
          <a:lstStyle/>
          <a:p>
            <a:pPr algn="ctr" eaLnBrk="1" hangingPunct="1"/>
            <a:r>
              <a:rPr lang="pl-PL" b="1" dirty="0" smtClean="0"/>
              <a:t>Na marketing usług edukacyjnych składają się</a:t>
            </a:r>
            <a:r>
              <a:rPr lang="lt-LT" dirty="0" smtClean="0"/>
              <a:t/>
            </a:r>
            <a:br>
              <a:rPr lang="lt-LT" dirty="0" smtClean="0"/>
            </a:br>
            <a:endParaRPr lang="lt-LT" dirty="0" smtClean="0"/>
          </a:p>
        </p:txBody>
      </p:sp>
      <p:pic>
        <p:nvPicPr>
          <p:cNvPr id="34818" name="Content Placeholder 3" descr="http://marketing.marketing91.netdna-cdn.com/wp-content/uploads/2011/10/Marketing-Mix1.jpg?f06a89"/>
          <p:cNvPicPr>
            <a:picLocks noGrp="1"/>
          </p:cNvPicPr>
          <p:nvPr>
            <p:ph idx="1"/>
          </p:nvPr>
        </p:nvPicPr>
        <p:blipFill>
          <a:blip r:embed="rId2"/>
          <a:srcRect/>
          <a:stretch>
            <a:fillRect/>
          </a:stretch>
        </p:blipFill>
        <p:spPr>
          <a:xfrm>
            <a:off x="2808288" y="1574800"/>
            <a:ext cx="4830762" cy="43021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447800" y="196850"/>
            <a:ext cx="8021638" cy="1320800"/>
          </a:xfrm>
        </p:spPr>
        <p:txBody>
          <a:bodyPr>
            <a:normAutofit/>
          </a:bodyPr>
          <a:lstStyle/>
          <a:p>
            <a:pPr algn="ctr" eaLnBrk="1" hangingPunct="1"/>
            <a:r>
              <a:rPr lang="pl-PL" b="1" dirty="0" smtClean="0">
                <a:latin typeface="Arial" charset="0"/>
              </a:rPr>
              <a:t>Dodatkowe elementy marketingu usług edukacyjnych</a:t>
            </a:r>
            <a:endParaRPr lang="lt-LT" b="1" dirty="0" smtClean="0"/>
          </a:p>
        </p:txBody>
      </p:sp>
      <p:sp>
        <p:nvSpPr>
          <p:cNvPr id="35842" name="Content Placeholder 2"/>
          <p:cNvSpPr>
            <a:spLocks noGrp="1"/>
          </p:cNvSpPr>
          <p:nvPr>
            <p:ph idx="1"/>
          </p:nvPr>
        </p:nvSpPr>
        <p:spPr>
          <a:xfrm>
            <a:off x="669925" y="1879600"/>
            <a:ext cx="9521825" cy="2365375"/>
          </a:xfrm>
        </p:spPr>
        <p:txBody>
          <a:bodyPr/>
          <a:lstStyle/>
          <a:p>
            <a:pPr eaLnBrk="1" hangingPunct="1"/>
            <a:r>
              <a:rPr lang="pl-PL" sz="3200" b="1" dirty="0" smtClean="0"/>
              <a:t>Ludzie</a:t>
            </a:r>
            <a:endParaRPr lang="lt-LT" sz="3200" b="1" dirty="0" smtClean="0"/>
          </a:p>
          <a:p>
            <a:pPr eaLnBrk="1" hangingPunct="1"/>
            <a:r>
              <a:rPr lang="pl-PL" sz="3200" b="1" dirty="0" smtClean="0"/>
              <a:t>Dowody materialne</a:t>
            </a:r>
            <a:r>
              <a:rPr lang="en-GB" sz="3200" b="1" dirty="0" smtClean="0"/>
              <a:t> </a:t>
            </a:r>
            <a:endParaRPr lang="lt-LT" sz="3200" b="1" dirty="0" smtClean="0"/>
          </a:p>
          <a:p>
            <a:pPr eaLnBrk="1" hangingPunct="1"/>
            <a:r>
              <a:rPr lang="lt-LT" sz="3200" b="1" dirty="0" smtClean="0"/>
              <a:t>P</a:t>
            </a:r>
            <a:r>
              <a:rPr lang="en-GB" sz="3200" b="1" dirty="0" err="1" smtClean="0"/>
              <a:t>roces</a:t>
            </a:r>
            <a:endParaRPr lang="en-US" sz="3200" b="1" dirty="0" smtClean="0"/>
          </a:p>
          <a:p>
            <a:pPr eaLnBrk="1" hangingPunct="1"/>
            <a:endParaRPr lang="lt-LT" sz="3200" b="1" dirty="0" smtClean="0"/>
          </a:p>
        </p:txBody>
      </p:sp>
      <p:pic>
        <p:nvPicPr>
          <p:cNvPr id="35843" name="Picture 2"/>
          <p:cNvPicPr>
            <a:picLocks noChangeAspect="1" noChangeArrowheads="1"/>
          </p:cNvPicPr>
          <p:nvPr/>
        </p:nvPicPr>
        <p:blipFill>
          <a:blip r:embed="rId2"/>
          <a:srcRect/>
          <a:stretch>
            <a:fillRect/>
          </a:stretch>
        </p:blipFill>
        <p:spPr bwMode="auto">
          <a:xfrm>
            <a:off x="4422775" y="3933825"/>
            <a:ext cx="316865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039813" y="325438"/>
            <a:ext cx="8540750" cy="925293"/>
          </a:xfrm>
        </p:spPr>
        <p:txBody>
          <a:bodyPr/>
          <a:lstStyle/>
          <a:p>
            <a:pPr eaLnBrk="1" hangingPunct="1"/>
            <a:r>
              <a:rPr lang="pl-PL" b="1" dirty="0" smtClean="0"/>
              <a:t>Elementy planu </a:t>
            </a:r>
            <a:r>
              <a:rPr lang="lt-LT" b="1" dirty="0" smtClean="0"/>
              <a:t>marketing</a:t>
            </a:r>
            <a:r>
              <a:rPr lang="pl-PL" b="1" dirty="0" smtClean="0"/>
              <a:t>owego</a:t>
            </a:r>
            <a:endParaRPr lang="lt-LT" b="1" dirty="0" smtClean="0"/>
          </a:p>
        </p:txBody>
      </p:sp>
      <p:sp>
        <p:nvSpPr>
          <p:cNvPr id="36866" name="Content Placeholder 2"/>
          <p:cNvSpPr>
            <a:spLocks noGrp="1"/>
          </p:cNvSpPr>
          <p:nvPr>
            <p:ph idx="1"/>
          </p:nvPr>
        </p:nvSpPr>
        <p:spPr>
          <a:xfrm>
            <a:off x="646113" y="1749425"/>
            <a:ext cx="9202737" cy="4651375"/>
          </a:xfrm>
        </p:spPr>
        <p:txBody>
          <a:bodyPr/>
          <a:lstStyle/>
          <a:p>
            <a:pPr eaLnBrk="1" hangingPunct="1"/>
            <a:r>
              <a:rPr lang="pl-PL" sz="2400" b="1" dirty="0" smtClean="0"/>
              <a:t>Cel marketingu szkolenia LSE</a:t>
            </a:r>
            <a:endParaRPr lang="lt-LT" sz="2400" b="1" dirty="0" smtClean="0">
              <a:latin typeface="Arial" charset="0"/>
            </a:endParaRPr>
          </a:p>
          <a:p>
            <a:pPr eaLnBrk="1" hangingPunct="1"/>
            <a:r>
              <a:rPr lang="en-GB" sz="2400" b="1" dirty="0" smtClean="0"/>
              <a:t>Pre</a:t>
            </a:r>
            <a:r>
              <a:rPr lang="pl-PL" sz="2400" b="1" dirty="0" err="1" smtClean="0"/>
              <a:t>zentacja</a:t>
            </a:r>
            <a:r>
              <a:rPr lang="pl-PL" sz="2400" b="1" dirty="0" smtClean="0"/>
              <a:t> kursu</a:t>
            </a:r>
            <a:r>
              <a:rPr lang="en-GB" sz="2400" b="1" dirty="0" smtClean="0"/>
              <a:t> LSE</a:t>
            </a:r>
            <a:r>
              <a:rPr lang="lt-LT" sz="2400" b="1" dirty="0" smtClean="0">
                <a:latin typeface="Arial" charset="0"/>
              </a:rPr>
              <a:t> </a:t>
            </a:r>
            <a:endParaRPr lang="lt-LT" sz="2400" b="1" dirty="0" smtClean="0"/>
          </a:p>
          <a:p>
            <a:pPr eaLnBrk="1" hangingPunct="1"/>
            <a:r>
              <a:rPr lang="pl-PL" sz="2400" b="1" dirty="0" smtClean="0"/>
              <a:t>Analiza słuchaczy ze środowisk </a:t>
            </a:r>
            <a:r>
              <a:rPr lang="pl-PL" sz="2400" b="1" dirty="0" err="1" smtClean="0"/>
              <a:t>defeworyzowanych</a:t>
            </a:r>
            <a:endParaRPr lang="lt-LT" sz="2400" b="1" dirty="0" smtClean="0">
              <a:latin typeface="Arial" charset="0"/>
            </a:endParaRPr>
          </a:p>
          <a:p>
            <a:pPr eaLnBrk="1" hangingPunct="1"/>
            <a:r>
              <a:rPr lang="pl-PL" sz="2400" b="1" dirty="0"/>
              <a:t>C</a:t>
            </a:r>
            <a:r>
              <a:rPr lang="pl-PL" sz="2400" b="1" dirty="0" smtClean="0"/>
              <a:t>ena</a:t>
            </a:r>
            <a:r>
              <a:rPr lang="en-GB" sz="2400" b="1" dirty="0" smtClean="0"/>
              <a:t> </a:t>
            </a:r>
            <a:endParaRPr lang="lt-LT" sz="2400" b="1" dirty="0" smtClean="0"/>
          </a:p>
          <a:p>
            <a:pPr eaLnBrk="1" hangingPunct="1"/>
            <a:r>
              <a:rPr lang="pl-PL" sz="2400" b="1" dirty="0" smtClean="0"/>
              <a:t>Miejsce</a:t>
            </a:r>
            <a:r>
              <a:rPr lang="en-GB" sz="2400" b="1" dirty="0" smtClean="0"/>
              <a:t> </a:t>
            </a:r>
            <a:endParaRPr lang="lt-LT" sz="2400" b="1" dirty="0" smtClean="0"/>
          </a:p>
          <a:p>
            <a:pPr eaLnBrk="1" hangingPunct="1"/>
            <a:r>
              <a:rPr lang="pl-PL" sz="2400" b="1" dirty="0" smtClean="0"/>
              <a:t>Promocja</a:t>
            </a:r>
            <a:endParaRPr lang="lt-LT" sz="2400" b="1" dirty="0" smtClean="0"/>
          </a:p>
          <a:p>
            <a:pPr eaLnBrk="1" hangingPunct="1"/>
            <a:r>
              <a:rPr lang="pl-PL" sz="2400" b="1" dirty="0" smtClean="0"/>
              <a:t>Wydatki na wdrożenie planu marketingowego</a:t>
            </a:r>
            <a:r>
              <a:rPr lang="en-GB" sz="2400" b="1" dirty="0" smtClean="0"/>
              <a:t> </a:t>
            </a:r>
            <a:endParaRPr lang="lt-LT" sz="2400" b="1" dirty="0" smtClean="0"/>
          </a:p>
          <a:p>
            <a:pPr eaLnBrk="1" hangingPunct="1"/>
            <a:r>
              <a:rPr lang="pl-PL" sz="2400" b="1" dirty="0" smtClean="0"/>
              <a:t>Plan działania</a:t>
            </a:r>
            <a:endParaRPr lang="en-US" sz="24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4000" y="279400"/>
            <a:ext cx="9888538" cy="5713413"/>
          </a:xfrm>
        </p:spPr>
        <p:txBody>
          <a:bodyPr>
            <a:normAutofit/>
          </a:bodyPr>
          <a:lstStyle/>
          <a:p>
            <a:pPr eaLnBrk="1" hangingPunct="1">
              <a:defRPr/>
            </a:pPr>
            <a:endParaRPr lang="en-US" dirty="0" smtClean="0"/>
          </a:p>
          <a:p>
            <a:pPr eaLnBrk="1" hangingPunct="1">
              <a:defRPr/>
            </a:pPr>
            <a:endParaRPr lang="en-US" dirty="0" smtClean="0"/>
          </a:p>
          <a:p>
            <a:pPr eaLnBrk="1" hangingPunct="1">
              <a:defRPr/>
            </a:pPr>
            <a:endParaRPr lang="lt-LT" dirty="0" smtClean="0"/>
          </a:p>
          <a:p>
            <a:pPr eaLnBrk="1" hangingPunct="1">
              <a:defRPr/>
            </a:pPr>
            <a:endParaRPr lang="lt-LT" sz="2400" dirty="0" smtClean="0">
              <a:solidFill>
                <a:schemeClr val="tx1"/>
              </a:solidFill>
            </a:endParaRPr>
          </a:p>
          <a:p>
            <a:pPr algn="ctr" eaLnBrk="1" hangingPunct="1">
              <a:defRPr/>
            </a:pPr>
            <a:endParaRPr lang="lt-LT" sz="3200" b="1" dirty="0" smtClean="0">
              <a:solidFill>
                <a:schemeClr val="accent1"/>
              </a:solidFill>
            </a:endParaRPr>
          </a:p>
          <a:p>
            <a:pPr algn="ctr" eaLnBrk="1" hangingPunct="1">
              <a:defRPr/>
            </a:pPr>
            <a:endParaRPr lang="lt-LT" sz="3200" b="1" dirty="0">
              <a:solidFill>
                <a:schemeClr val="accent1"/>
              </a:solidFill>
            </a:endParaRPr>
          </a:p>
          <a:p>
            <a:pPr algn="ctr" eaLnBrk="1" hangingPunct="1">
              <a:defRPr/>
            </a:pPr>
            <a:r>
              <a:rPr lang="pl-PL" sz="3600" b="1" dirty="0" smtClean="0">
                <a:solidFill>
                  <a:schemeClr val="accent1"/>
                </a:solidFill>
              </a:rPr>
              <a:t>Narzędzia marketingowe i kanały komunikacji</a:t>
            </a:r>
            <a:endParaRPr lang="en-US" sz="3600" b="1" dirty="0" smtClean="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87512" y="609600"/>
            <a:ext cx="8003025" cy="1145628"/>
          </a:xfrm>
        </p:spPr>
        <p:txBody>
          <a:bodyPr/>
          <a:lstStyle/>
          <a:p>
            <a:pPr eaLnBrk="1" hangingPunct="1"/>
            <a:r>
              <a:rPr lang="pl-PL" b="1" dirty="0" smtClean="0"/>
              <a:t>Środki komunikacji marketingowej</a:t>
            </a:r>
            <a:endParaRPr lang="en-US" b="1" dirty="0" smtClean="0"/>
          </a:p>
        </p:txBody>
      </p:sp>
      <p:sp>
        <p:nvSpPr>
          <p:cNvPr id="39938" name="Content Placeholder 2"/>
          <p:cNvSpPr>
            <a:spLocks noGrp="1"/>
          </p:cNvSpPr>
          <p:nvPr>
            <p:ph idx="1"/>
          </p:nvPr>
        </p:nvSpPr>
        <p:spPr/>
        <p:txBody>
          <a:bodyPr/>
          <a:lstStyle/>
          <a:p>
            <a:pPr eaLnBrk="1" hangingPunct="1"/>
            <a:r>
              <a:rPr lang="en-US" sz="2800" dirty="0" smtClean="0"/>
              <a:t>“</a:t>
            </a:r>
            <a:r>
              <a:rPr lang="pl-PL" sz="2800" dirty="0"/>
              <a:t>K</a:t>
            </a:r>
            <a:r>
              <a:rPr lang="pl-PL" sz="2800" dirty="0" smtClean="0"/>
              <a:t>omunikacja </a:t>
            </a:r>
            <a:r>
              <a:rPr lang="pl-PL" sz="2800" dirty="0"/>
              <a:t>m</a:t>
            </a:r>
            <a:r>
              <a:rPr lang="lt-LT" sz="2800" dirty="0" smtClean="0"/>
              <a:t>arketing</a:t>
            </a:r>
            <a:r>
              <a:rPr lang="pl-PL" sz="2800" dirty="0" smtClean="0"/>
              <a:t>owa oznacza środki za pomocą których organizacje informują, przekonują i przypominają klientom – bezpośrednio lub pośrednio – o produktach i usługach, które oferują</a:t>
            </a:r>
            <a:r>
              <a:rPr lang="lt-LT" sz="2800" dirty="0" smtClean="0"/>
              <a:t>“</a:t>
            </a:r>
            <a:r>
              <a:rPr lang="pl-PL" sz="2800" dirty="0" smtClean="0"/>
              <a:t>.</a:t>
            </a:r>
            <a:r>
              <a:rPr lang="en-US" sz="2800" dirty="0" smtClean="0"/>
              <a:t> (Kotler and Keller)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44475"/>
            <a:ext cx="8596313" cy="1320800"/>
          </a:xfrm>
        </p:spPr>
        <p:txBody>
          <a:bodyPr>
            <a:normAutofit fontScale="90000"/>
          </a:bodyPr>
          <a:lstStyle/>
          <a:p>
            <a:pPr eaLnBrk="1" hangingPunct="1">
              <a:defRPr/>
            </a:pPr>
            <a:r>
              <a:rPr lang="en-GB" b="1" dirty="0" smtClean="0"/>
              <a:t>Marketing</a:t>
            </a:r>
            <a:r>
              <a:rPr lang="pl-PL" b="1" dirty="0" smtClean="0"/>
              <a:t> jest strategią komunikacji i promocji przekazywaną za pomocą różnych środków</a:t>
            </a:r>
            <a:r>
              <a:rPr lang="lt-LT" b="1" dirty="0" smtClean="0"/>
              <a:t>:</a:t>
            </a:r>
            <a:r>
              <a:rPr lang="lt-LT" sz="2800" dirty="0"/>
              <a:t/>
            </a:r>
            <a:br>
              <a:rPr lang="lt-LT" sz="2800" dirty="0"/>
            </a:br>
            <a:endParaRPr lang="en-US" sz="2800" dirty="0"/>
          </a:p>
        </p:txBody>
      </p:sp>
      <p:sp>
        <p:nvSpPr>
          <p:cNvPr id="40962" name="Subtitle 2"/>
          <p:cNvSpPr>
            <a:spLocks noGrp="1"/>
          </p:cNvSpPr>
          <p:nvPr>
            <p:ph sz="half" idx="1"/>
          </p:nvPr>
        </p:nvSpPr>
        <p:spPr>
          <a:xfrm>
            <a:off x="825008" y="1933137"/>
            <a:ext cx="4183062" cy="4677870"/>
          </a:xfrm>
        </p:spPr>
        <p:txBody>
          <a:bodyPr/>
          <a:lstStyle/>
          <a:p>
            <a:pPr eaLnBrk="1" hangingPunct="1"/>
            <a:r>
              <a:rPr lang="pl-PL" sz="2400" dirty="0" smtClean="0">
                <a:cs typeface="Times New Roman" pitchFamily="18" charset="0"/>
              </a:rPr>
              <a:t>reklama</a:t>
            </a:r>
            <a:r>
              <a:rPr lang="en-GB" sz="2400" dirty="0" smtClean="0">
                <a:cs typeface="Times New Roman" pitchFamily="18" charset="0"/>
              </a:rPr>
              <a:t> </a:t>
            </a:r>
            <a:endParaRPr lang="lt-LT" sz="2400" dirty="0" smtClean="0">
              <a:cs typeface="Times New Roman" pitchFamily="18" charset="0"/>
            </a:endParaRPr>
          </a:p>
          <a:p>
            <a:pPr eaLnBrk="1" hangingPunct="1"/>
            <a:r>
              <a:rPr lang="en-GB" sz="2400" dirty="0" smtClean="0">
                <a:cs typeface="Times New Roman" pitchFamily="18" charset="0"/>
              </a:rPr>
              <a:t>public relations </a:t>
            </a:r>
            <a:endParaRPr lang="lt-LT" sz="2400" dirty="0" smtClean="0">
              <a:cs typeface="Times New Roman" pitchFamily="18" charset="0"/>
            </a:endParaRPr>
          </a:p>
          <a:p>
            <a:pPr eaLnBrk="1" hangingPunct="1"/>
            <a:r>
              <a:rPr lang="pl-PL" sz="2400" dirty="0" smtClean="0">
                <a:cs typeface="Times New Roman" pitchFamily="18" charset="0"/>
              </a:rPr>
              <a:t>sprzedaż</a:t>
            </a:r>
            <a:r>
              <a:rPr lang="en-GB" sz="2400" dirty="0" smtClean="0">
                <a:cs typeface="Times New Roman" pitchFamily="18" charset="0"/>
              </a:rPr>
              <a:t> </a:t>
            </a:r>
            <a:endParaRPr lang="lt-LT" sz="2400" dirty="0" smtClean="0">
              <a:cs typeface="Times New Roman" pitchFamily="18" charset="0"/>
            </a:endParaRPr>
          </a:p>
          <a:p>
            <a:pPr eaLnBrk="1" hangingPunct="1"/>
            <a:r>
              <a:rPr lang="pl-PL" sz="2400" dirty="0" smtClean="0">
                <a:cs typeface="Times New Roman" pitchFamily="18" charset="0"/>
              </a:rPr>
              <a:t>promocje</a:t>
            </a:r>
            <a:r>
              <a:rPr lang="en-GB" sz="2400" dirty="0" smtClean="0">
                <a:cs typeface="Times New Roman" pitchFamily="18" charset="0"/>
              </a:rPr>
              <a:t> </a:t>
            </a:r>
          </a:p>
          <a:p>
            <a:pPr eaLnBrk="1" hangingPunct="1"/>
            <a:r>
              <a:rPr lang="pl-PL" sz="2400" dirty="0">
                <a:cs typeface="Times New Roman" pitchFamily="18" charset="0"/>
              </a:rPr>
              <a:t>m</a:t>
            </a:r>
            <a:r>
              <a:rPr lang="en-GB" sz="2400" dirty="0" err="1" smtClean="0">
                <a:cs typeface="Times New Roman" pitchFamily="18" charset="0"/>
              </a:rPr>
              <a:t>arketing</a:t>
            </a:r>
            <a:r>
              <a:rPr lang="pl-PL" sz="2400" dirty="0" smtClean="0">
                <a:cs typeface="Times New Roman" pitchFamily="18" charset="0"/>
              </a:rPr>
              <a:t> bezpośredni</a:t>
            </a:r>
            <a:endParaRPr lang="lt-LT" sz="2400" dirty="0" smtClean="0">
              <a:cs typeface="Times New Roman" pitchFamily="18" charset="0"/>
            </a:endParaRPr>
          </a:p>
          <a:p>
            <a:pPr eaLnBrk="1" hangingPunct="1"/>
            <a:r>
              <a:rPr lang="pl-PL" sz="2400" dirty="0">
                <a:cs typeface="Times New Roman" pitchFamily="18" charset="0"/>
              </a:rPr>
              <a:t>m</a:t>
            </a:r>
            <a:r>
              <a:rPr lang="lt-LT" sz="2400" dirty="0" smtClean="0">
                <a:cs typeface="Times New Roman" pitchFamily="18" charset="0"/>
              </a:rPr>
              <a:t>arketing</a:t>
            </a:r>
            <a:r>
              <a:rPr lang="pl-PL" sz="2400" dirty="0" smtClean="0">
                <a:cs typeface="Times New Roman" pitchFamily="18" charset="0"/>
              </a:rPr>
              <a:t> internetowy</a:t>
            </a:r>
            <a:endParaRPr lang="lt-LT" sz="2400" dirty="0" smtClean="0">
              <a:cs typeface="Times New Roman" pitchFamily="18" charset="0"/>
            </a:endParaRPr>
          </a:p>
          <a:p>
            <a:pPr eaLnBrk="1" hangingPunct="1"/>
            <a:r>
              <a:rPr lang="pl-PL" sz="2400" dirty="0">
                <a:cs typeface="Times New Roman" pitchFamily="18" charset="0"/>
              </a:rPr>
              <a:t>m</a:t>
            </a:r>
            <a:r>
              <a:rPr lang="lt-LT" sz="2400" dirty="0" smtClean="0">
                <a:cs typeface="Times New Roman" pitchFamily="18" charset="0"/>
              </a:rPr>
              <a:t>arketing</a:t>
            </a:r>
            <a:r>
              <a:rPr lang="pl-PL" sz="2400" dirty="0" smtClean="0">
                <a:cs typeface="Times New Roman" pitchFamily="18" charset="0"/>
              </a:rPr>
              <a:t> szeptany </a:t>
            </a:r>
            <a:endParaRPr lang="lt-LT" sz="2400" dirty="0" smtClean="0">
              <a:cs typeface="Times New Roman" pitchFamily="18" charset="0"/>
            </a:endParaRPr>
          </a:p>
          <a:p>
            <a:pPr eaLnBrk="1" hangingPunct="1"/>
            <a:r>
              <a:rPr lang="pl-PL" sz="2400" dirty="0">
                <a:cs typeface="Times New Roman" pitchFamily="18" charset="0"/>
              </a:rPr>
              <a:t>d</a:t>
            </a:r>
            <a:r>
              <a:rPr lang="pl-PL" sz="2400" dirty="0" smtClean="0">
                <a:cs typeface="Times New Roman" pitchFamily="18" charset="0"/>
              </a:rPr>
              <a:t>obre doświadczenia</a:t>
            </a:r>
            <a:r>
              <a:rPr lang="lt-LT" sz="2400" dirty="0" smtClean="0">
                <a:cs typeface="Times New Roman" pitchFamily="18" charset="0"/>
              </a:rPr>
              <a:t>(</a:t>
            </a:r>
            <a:r>
              <a:rPr lang="pl-PL" sz="2400" dirty="0" smtClean="0">
                <a:cs typeface="Times New Roman" pitchFamily="18" charset="0"/>
              </a:rPr>
              <a:t>historie sukcesu</a:t>
            </a:r>
            <a:r>
              <a:rPr lang="lt-LT" sz="2400" dirty="0" smtClean="0">
                <a:cs typeface="Times New Roman" pitchFamily="18" charset="0"/>
              </a:rPr>
              <a:t>)</a:t>
            </a:r>
          </a:p>
        </p:txBody>
      </p:sp>
      <p:pic>
        <p:nvPicPr>
          <p:cNvPr id="40963" name="Content Placeholder 4"/>
          <p:cNvPicPr>
            <a:picLocks noGrp="1"/>
          </p:cNvPicPr>
          <p:nvPr>
            <p:ph sz="half" idx="2"/>
          </p:nvPr>
        </p:nvPicPr>
        <p:blipFill>
          <a:blip r:embed="rId3"/>
          <a:srcRect/>
          <a:stretch>
            <a:fillRect/>
          </a:stretch>
        </p:blipFill>
        <p:spPr>
          <a:xfrm>
            <a:off x="5476875" y="2036763"/>
            <a:ext cx="3635375" cy="314483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100138" y="2282825"/>
            <a:ext cx="8669337" cy="2914650"/>
          </a:xfrm>
        </p:spPr>
        <p:txBody>
          <a:bodyPr>
            <a:normAutofit/>
          </a:bodyPr>
          <a:lstStyle/>
          <a:p>
            <a:pPr eaLnBrk="1" hangingPunct="1"/>
            <a:r>
              <a:rPr lang="pl-PL" sz="2800" b="1" dirty="0" smtClean="0">
                <a:solidFill>
                  <a:schemeClr val="tx1"/>
                </a:solidFill>
                <a:cs typeface="Times New Roman" pitchFamily="18" charset="0"/>
              </a:rPr>
              <a:t>Rozwój kompetencji nauczycieli osób dorosłych – praktyków w zakresie wykorzystywania różnych strategii marketingowych w celu motywowania słuchaczy znajdujących się w niekorzystnej sytuacji do aktywnego uczestnictwa w uczeniu się przez całe życie, w tym na szkoleniach LSE.</a:t>
            </a:r>
            <a:endParaRPr lang="lt-LT" sz="2800" b="1" dirty="0" smtClean="0">
              <a:solidFill>
                <a:schemeClr val="tx1"/>
              </a:solidFill>
            </a:endParaRPr>
          </a:p>
        </p:txBody>
      </p:sp>
      <p:sp>
        <p:nvSpPr>
          <p:cNvPr id="22530" name="Title 1"/>
          <p:cNvSpPr txBox="1">
            <a:spLocks/>
          </p:cNvSpPr>
          <p:nvPr/>
        </p:nvSpPr>
        <p:spPr bwMode="auto">
          <a:xfrm>
            <a:off x="1776413" y="393700"/>
            <a:ext cx="7608887" cy="1314450"/>
          </a:xfrm>
          <a:prstGeom prst="rect">
            <a:avLst/>
          </a:prstGeom>
          <a:noFill/>
          <a:ln w="9525">
            <a:noFill/>
            <a:miter lim="800000"/>
            <a:headEnd/>
            <a:tailEnd/>
          </a:ln>
        </p:spPr>
        <p:txBody>
          <a:bodyPr/>
          <a:lstStyle/>
          <a:p>
            <a:pPr algn="ctr" defTabSz="457200"/>
            <a:r>
              <a:rPr lang="pl-PL" sz="3600" b="1" dirty="0" smtClean="0">
                <a:solidFill>
                  <a:schemeClr val="accent1"/>
                </a:solidFill>
                <a:latin typeface="Trebuchet MS" pitchFamily="34" charset="0"/>
              </a:rPr>
              <a:t>Cel</a:t>
            </a:r>
            <a:r>
              <a:rPr lang="en-US" sz="3600" b="1" dirty="0" smtClean="0">
                <a:solidFill>
                  <a:schemeClr val="accent1"/>
                </a:solidFill>
                <a:latin typeface="Trebuchet MS" pitchFamily="34" charset="0"/>
              </a:rPr>
              <a:t> </a:t>
            </a:r>
            <a:r>
              <a:rPr lang="en-US" sz="3600" b="1" dirty="0" err="1" smtClean="0">
                <a:solidFill>
                  <a:schemeClr val="accent1"/>
                </a:solidFill>
                <a:latin typeface="Trebuchet MS" pitchFamily="34" charset="0"/>
              </a:rPr>
              <a:t>Modu</a:t>
            </a:r>
            <a:r>
              <a:rPr lang="pl-PL" sz="3600" b="1" dirty="0" err="1" smtClean="0">
                <a:solidFill>
                  <a:schemeClr val="accent1"/>
                </a:solidFill>
                <a:latin typeface="Trebuchet MS" pitchFamily="34" charset="0"/>
              </a:rPr>
              <a:t>łu</a:t>
            </a:r>
            <a:r>
              <a:rPr lang="en-US" sz="3600" b="1" dirty="0" smtClean="0">
                <a:solidFill>
                  <a:schemeClr val="accent1"/>
                </a:solidFill>
                <a:latin typeface="Trebuchet MS" pitchFamily="34" charset="0"/>
              </a:rPr>
              <a:t> </a:t>
            </a:r>
            <a:r>
              <a:rPr lang="en-US" sz="3600" b="1" dirty="0">
                <a:solidFill>
                  <a:schemeClr val="accent1"/>
                </a:solidFill>
                <a:latin typeface="Trebuchet MS" pitchFamily="34" charset="0"/>
              </a:rPr>
              <a:t>II</a:t>
            </a:r>
            <a:r>
              <a:rPr lang="lt-LT" sz="3600" b="1" dirty="0">
                <a:solidFill>
                  <a:schemeClr val="accent1"/>
                </a:solidFill>
                <a:latin typeface="Trebuchet MS" pitchFamily="34" charset="0"/>
              </a:rPr>
              <a:t>I</a:t>
            </a:r>
            <a:r>
              <a:rPr lang="en-US" sz="3600" b="1" dirty="0">
                <a:solidFill>
                  <a:schemeClr val="accent1"/>
                </a:solidFill>
                <a:latin typeface="Trebuchet MS" pitchFamily="34" charset="0"/>
              </a:rPr>
              <a:t> </a:t>
            </a:r>
            <a:endParaRPr lang="lt-LT" sz="3600" b="1" dirty="0">
              <a:solidFill>
                <a:schemeClr val="accent1"/>
              </a:solidFill>
              <a:latin typeface="Trebuchet MS"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865313" y="609600"/>
            <a:ext cx="3136900" cy="809297"/>
          </a:xfrm>
        </p:spPr>
        <p:txBody>
          <a:bodyPr/>
          <a:lstStyle/>
          <a:p>
            <a:pPr eaLnBrk="1" hangingPunct="1"/>
            <a:r>
              <a:rPr lang="pl-PL" b="1" dirty="0" smtClean="0"/>
              <a:t>Reklama</a:t>
            </a:r>
            <a:endParaRPr lang="en-US" b="1" dirty="0" smtClean="0"/>
          </a:p>
        </p:txBody>
      </p:sp>
      <p:sp>
        <p:nvSpPr>
          <p:cNvPr id="4" name="Content Placeholder 3"/>
          <p:cNvSpPr>
            <a:spLocks noGrp="1"/>
          </p:cNvSpPr>
          <p:nvPr>
            <p:ph idx="1"/>
          </p:nvPr>
        </p:nvSpPr>
        <p:spPr>
          <a:xfrm>
            <a:off x="530225" y="1558925"/>
            <a:ext cx="9558338" cy="4970463"/>
          </a:xfrm>
        </p:spPr>
        <p:txBody>
          <a:bodyPr>
            <a:normAutofit fontScale="85000" lnSpcReduction="20000"/>
          </a:bodyPr>
          <a:lstStyle/>
          <a:p>
            <a:pPr eaLnBrk="1" hangingPunct="1">
              <a:defRPr/>
            </a:pPr>
            <a:r>
              <a:rPr lang="pl-PL" sz="2800" dirty="0" smtClean="0">
                <a:solidFill>
                  <a:schemeClr val="tx1"/>
                </a:solidFill>
              </a:rPr>
              <a:t>Reklama ma na celu dotarcie do grupy osób i zachęcenia ich do zapoznania się z reklamowanym produktem/usługą</a:t>
            </a:r>
            <a:endParaRPr lang="en-GB" sz="2800" dirty="0" smtClean="0">
              <a:solidFill>
                <a:schemeClr val="tx1">
                  <a:lumMod val="85000"/>
                  <a:lumOff val="15000"/>
                </a:schemeClr>
              </a:solidFill>
            </a:endParaRPr>
          </a:p>
          <a:p>
            <a:pPr eaLnBrk="1" hangingPunct="1">
              <a:defRPr/>
            </a:pPr>
            <a:r>
              <a:rPr lang="pl-PL" sz="2800" dirty="0" smtClean="0"/>
              <a:t>Marketing komercyjny vs niekomercyjny</a:t>
            </a:r>
            <a:endParaRPr lang="en-GB" sz="2800" dirty="0" smtClean="0"/>
          </a:p>
          <a:p>
            <a:pPr eaLnBrk="1" hangingPunct="1">
              <a:defRPr/>
            </a:pPr>
            <a:r>
              <a:rPr lang="en-GB" sz="2800" dirty="0" smtClean="0"/>
              <a:t>Medium: </a:t>
            </a:r>
          </a:p>
          <a:p>
            <a:pPr lvl="2" eaLnBrk="1" hangingPunct="1">
              <a:defRPr/>
            </a:pPr>
            <a:r>
              <a:rPr lang="en-GB" sz="2800" dirty="0" smtClean="0"/>
              <a:t>TV (</a:t>
            </a:r>
            <a:r>
              <a:rPr lang="pl-PL" sz="2800" dirty="0" smtClean="0"/>
              <a:t>drogie</a:t>
            </a:r>
            <a:r>
              <a:rPr lang="en-GB" sz="2800" dirty="0" smtClean="0"/>
              <a:t>)</a:t>
            </a:r>
          </a:p>
          <a:p>
            <a:pPr lvl="2" eaLnBrk="1" hangingPunct="1">
              <a:defRPr/>
            </a:pPr>
            <a:r>
              <a:rPr lang="pl-PL" sz="2800" dirty="0" smtClean="0"/>
              <a:t>Druk</a:t>
            </a:r>
            <a:r>
              <a:rPr lang="en-GB" sz="2800" dirty="0" smtClean="0"/>
              <a:t> </a:t>
            </a:r>
            <a:r>
              <a:rPr lang="lt-LT" sz="2800" dirty="0" smtClean="0"/>
              <a:t>(</a:t>
            </a:r>
            <a:r>
              <a:rPr lang="pl-PL" sz="2800" dirty="0" smtClean="0"/>
              <a:t>gazety i czasopisma</a:t>
            </a:r>
            <a:r>
              <a:rPr lang="lt-LT" sz="2800" dirty="0" smtClean="0"/>
              <a:t>) </a:t>
            </a:r>
            <a:r>
              <a:rPr lang="pl-PL" sz="2800" dirty="0"/>
              <a:t>i</a:t>
            </a:r>
            <a:r>
              <a:rPr lang="en-GB" sz="2800" dirty="0" smtClean="0"/>
              <a:t> Radio (</a:t>
            </a:r>
            <a:r>
              <a:rPr lang="pl-PL" sz="2800" dirty="0" smtClean="0"/>
              <a:t>mniejsza grupa osób</a:t>
            </a:r>
            <a:r>
              <a:rPr lang="en-GB" sz="2800" dirty="0" smtClean="0"/>
              <a:t>)</a:t>
            </a:r>
          </a:p>
          <a:p>
            <a:pPr lvl="2" eaLnBrk="1" hangingPunct="1">
              <a:defRPr/>
            </a:pPr>
            <a:r>
              <a:rPr lang="pl-PL" sz="2800" dirty="0" smtClean="0"/>
              <a:t>Poczta</a:t>
            </a:r>
            <a:r>
              <a:rPr lang="en-GB" sz="2800" dirty="0" smtClean="0"/>
              <a:t> (</a:t>
            </a:r>
            <a:r>
              <a:rPr lang="pl-PL" sz="2800" dirty="0" smtClean="0"/>
              <a:t>ulotki</a:t>
            </a:r>
            <a:r>
              <a:rPr lang="en-GB" sz="2800" dirty="0" smtClean="0"/>
              <a:t>, bro</a:t>
            </a:r>
            <a:r>
              <a:rPr lang="pl-PL" sz="2800" dirty="0" err="1" smtClean="0"/>
              <a:t>szury</a:t>
            </a:r>
            <a:r>
              <a:rPr lang="en-GB" sz="2800" dirty="0" smtClean="0"/>
              <a:t>, </a:t>
            </a:r>
            <a:r>
              <a:rPr lang="pl-PL" sz="2800" dirty="0" smtClean="0"/>
              <a:t>plakaty</a:t>
            </a:r>
            <a:r>
              <a:rPr lang="en-GB" sz="2800" dirty="0" smtClean="0"/>
              <a:t>, </a:t>
            </a:r>
            <a:r>
              <a:rPr lang="en-GB" sz="2800" dirty="0" smtClean="0"/>
              <a:t>l</a:t>
            </a:r>
            <a:r>
              <a:rPr lang="pl-PL" sz="2800" dirty="0" err="1" smtClean="0"/>
              <a:t>isty</a:t>
            </a:r>
            <a:r>
              <a:rPr lang="en-GB" sz="2800" dirty="0" smtClean="0"/>
              <a:t>) (</a:t>
            </a:r>
            <a:r>
              <a:rPr lang="pl-PL" sz="2800" dirty="0" smtClean="0"/>
              <a:t>umiarkowane koszty</a:t>
            </a:r>
            <a:r>
              <a:rPr lang="en-GB" sz="2800" dirty="0" smtClean="0"/>
              <a:t>, </a:t>
            </a:r>
            <a:r>
              <a:rPr lang="pl-PL" sz="2800" dirty="0" smtClean="0"/>
              <a:t>duża grupa odbiorców</a:t>
            </a:r>
            <a:r>
              <a:rPr lang="en-GB" sz="2800" dirty="0" smtClean="0"/>
              <a:t>)</a:t>
            </a:r>
          </a:p>
          <a:p>
            <a:pPr lvl="2" eaLnBrk="1" hangingPunct="1">
              <a:defRPr/>
            </a:pPr>
            <a:r>
              <a:rPr lang="en-GB" sz="2800" dirty="0" smtClean="0"/>
              <a:t>Internet: Google, Facebook, LinkedIn (</a:t>
            </a:r>
            <a:r>
              <a:rPr lang="pl-PL" sz="2800" dirty="0"/>
              <a:t>umiarkowane koszty, duża grupa odbiorców</a:t>
            </a:r>
            <a:r>
              <a:rPr lang="en-GB" sz="2800" dirty="0" smtClean="0"/>
              <a:t>)</a:t>
            </a:r>
          </a:p>
          <a:p>
            <a:pPr lvl="2" eaLnBrk="1" hangingPunct="1">
              <a:defRPr/>
            </a:pPr>
            <a:r>
              <a:rPr lang="pl-PL" sz="2800" dirty="0"/>
              <a:t>M</a:t>
            </a:r>
            <a:r>
              <a:rPr lang="lt-LT" sz="2800" dirty="0" smtClean="0"/>
              <a:t>edia </a:t>
            </a:r>
            <a:r>
              <a:rPr lang="pl-PL" sz="2800" dirty="0" smtClean="0"/>
              <a:t>społecznościowe (najbardziej ekonomiczne</a:t>
            </a:r>
            <a:r>
              <a:rPr lang="en-US" sz="2800" dirty="0" smtClean="0"/>
              <a:t>)</a:t>
            </a:r>
            <a:endParaRPr lang="en-GB" sz="2800" dirty="0" smtClean="0"/>
          </a:p>
          <a:p>
            <a:pPr lvl="2" eaLnBrk="1" hangingPunct="1">
              <a:defRPr/>
            </a:pPr>
            <a:r>
              <a:rPr lang="pl-PL" sz="2800" dirty="0" smtClean="0"/>
              <a:t>Znaki i </a:t>
            </a:r>
            <a:r>
              <a:rPr lang="pl-PL" sz="2800" dirty="0" smtClean="0"/>
              <a:t>bilbordy</a:t>
            </a:r>
            <a:r>
              <a:rPr lang="lt-LT" sz="2800" dirty="0" smtClean="0"/>
              <a:t> </a:t>
            </a:r>
            <a:r>
              <a:rPr lang="en-US" sz="2800" dirty="0" smtClean="0"/>
              <a:t>(</a:t>
            </a:r>
            <a:r>
              <a:rPr lang="pl-PL" sz="2800" dirty="0" smtClean="0"/>
              <a:t>kosztowne</a:t>
            </a:r>
            <a:r>
              <a:rPr lang="en-US" sz="2800" dirty="0" smtClean="0"/>
              <a:t>)</a:t>
            </a:r>
            <a:endParaRPr lang="en-GB" dirty="0" smtClean="0"/>
          </a:p>
          <a:p>
            <a:pPr lvl="2" eaLnBrk="1" hangingPunct="1">
              <a:defRPr/>
            </a:pPr>
            <a:endParaRPr lang="en-GB" dirty="0" smtClean="0"/>
          </a:p>
          <a:p>
            <a:pPr lvl="2" eaLnBrk="1" hangingPunct="1">
              <a:defRPr/>
            </a:pPr>
            <a:endParaRPr lang="lt-LT"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71625" y="609600"/>
            <a:ext cx="7624763" cy="1320800"/>
          </a:xfrm>
        </p:spPr>
        <p:txBody>
          <a:bodyPr/>
          <a:lstStyle/>
          <a:p>
            <a:pPr eaLnBrk="1" hangingPunct="1"/>
            <a:r>
              <a:rPr lang="pl-PL" b="1" dirty="0" smtClean="0"/>
              <a:t>Cechy skutecznej reklamy</a:t>
            </a:r>
            <a:endParaRPr lang="en-US" b="1" dirty="0" smtClean="0"/>
          </a:p>
        </p:txBody>
      </p:sp>
      <p:sp>
        <p:nvSpPr>
          <p:cNvPr id="44034" name="Content Placeholder 2"/>
          <p:cNvSpPr>
            <a:spLocks noGrp="1"/>
          </p:cNvSpPr>
          <p:nvPr>
            <p:ph idx="1"/>
          </p:nvPr>
        </p:nvSpPr>
        <p:spPr>
          <a:xfrm>
            <a:off x="677863" y="2160588"/>
            <a:ext cx="9285287" cy="3881437"/>
          </a:xfrm>
        </p:spPr>
        <p:txBody>
          <a:bodyPr/>
          <a:lstStyle/>
          <a:p>
            <a:pPr eaLnBrk="1" hangingPunct="1"/>
            <a:r>
              <a:rPr lang="pl-PL" sz="3200" b="1" dirty="0" smtClean="0"/>
              <a:t>Łatwe do zapamiętania </a:t>
            </a:r>
            <a:endParaRPr lang="en-GB" sz="3200" b="1" dirty="0" smtClean="0"/>
          </a:p>
          <a:p>
            <a:pPr eaLnBrk="1" hangingPunct="1"/>
            <a:r>
              <a:rPr lang="pl-PL" sz="3200" b="1" dirty="0" smtClean="0"/>
              <a:t>Łatwe do przypomnienia</a:t>
            </a:r>
            <a:endParaRPr lang="en-GB" sz="3200" b="1" dirty="0" smtClean="0"/>
          </a:p>
          <a:p>
            <a:pPr eaLnBrk="1" hangingPunct="1"/>
            <a:r>
              <a:rPr lang="pl-PL" sz="3200" b="1" dirty="0" smtClean="0"/>
              <a:t>Przekazuje informację szybko i zwięźle</a:t>
            </a:r>
            <a:endParaRPr lang="en-GB" sz="3200" b="1" dirty="0" smtClean="0"/>
          </a:p>
          <a:p>
            <a:pPr eaLnBrk="1" hangingPunct="1"/>
            <a:r>
              <a:rPr lang="pl-PL" sz="3200" b="1" dirty="0" smtClean="0"/>
              <a:t>Nie dezorientuje odbiorcy</a:t>
            </a:r>
            <a:endParaRPr lang="en-GB" sz="3200" b="1" dirty="0" smtClean="0"/>
          </a:p>
          <a:p>
            <a:pPr eaLnBrk="1" hangingPunct="1"/>
            <a:r>
              <a:rPr lang="pl-PL" sz="3200" b="1" dirty="0" smtClean="0"/>
              <a:t>Zachęca odbiorcę do podjęcia działania</a:t>
            </a:r>
            <a:endParaRPr lang="en-GB" sz="32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339850" y="630238"/>
            <a:ext cx="8596313" cy="1019886"/>
          </a:xfrm>
        </p:spPr>
        <p:txBody>
          <a:bodyPr/>
          <a:lstStyle/>
          <a:p>
            <a:pPr eaLnBrk="1" hangingPunct="1"/>
            <a:r>
              <a:rPr lang="pl-PL" b="1" dirty="0" smtClean="0"/>
              <a:t>Reklama</a:t>
            </a:r>
            <a:r>
              <a:rPr lang="en-GB" dirty="0" smtClean="0"/>
              <a:t>: </a:t>
            </a:r>
            <a:r>
              <a:rPr lang="pl-PL" b="1" dirty="0" smtClean="0"/>
              <a:t>poznaj swojego odbiorcę</a:t>
            </a:r>
            <a:endParaRPr lang="en-US" b="1" dirty="0" smtClean="0"/>
          </a:p>
        </p:txBody>
      </p:sp>
      <p:sp>
        <p:nvSpPr>
          <p:cNvPr id="3" name="Subtitle 2"/>
          <p:cNvSpPr>
            <a:spLocks noGrp="1"/>
          </p:cNvSpPr>
          <p:nvPr>
            <p:ph idx="1"/>
          </p:nvPr>
        </p:nvSpPr>
        <p:spPr>
          <a:xfrm>
            <a:off x="677863" y="1855788"/>
            <a:ext cx="8596312" cy="3881437"/>
          </a:xfrm>
        </p:spPr>
        <p:txBody>
          <a:bodyPr>
            <a:normAutofit fontScale="92500" lnSpcReduction="10000"/>
          </a:bodyPr>
          <a:lstStyle/>
          <a:p>
            <a:pPr algn="just" eaLnBrk="1" hangingPunct="1">
              <a:defRPr/>
            </a:pPr>
            <a:r>
              <a:rPr lang="pl-PL" sz="3200" dirty="0" smtClean="0"/>
              <a:t>Jakkolwiek reklama z zasady skierowana jest do szerokiej grupy odbiorców, powinna równocześnie być pozostać </a:t>
            </a:r>
            <a:r>
              <a:rPr lang="pl-PL" sz="3200" b="1" dirty="0">
                <a:solidFill>
                  <a:schemeClr val="accent1"/>
                </a:solidFill>
                <a:latin typeface="+mj-lt"/>
                <a:ea typeface="+mj-ea"/>
                <a:cs typeface="+mj-cs"/>
              </a:rPr>
              <a:t>zindywidualizowana</a:t>
            </a:r>
            <a:r>
              <a:rPr lang="pl-PL" sz="3200" dirty="0" smtClean="0"/>
              <a:t>, tak jakby była skierowana do określonej osoby</a:t>
            </a:r>
            <a:r>
              <a:rPr lang="en-GB" sz="3200" dirty="0" smtClean="0"/>
              <a:t>.</a:t>
            </a:r>
          </a:p>
          <a:p>
            <a:pPr eaLnBrk="1" hangingPunct="1">
              <a:defRPr/>
            </a:pPr>
            <a:r>
              <a:rPr lang="pl-PL" sz="3200" dirty="0" smtClean="0"/>
              <a:t>Grupa docelowa determinuje czy przekaz jest</a:t>
            </a:r>
            <a:r>
              <a:rPr lang="lt-LT" sz="3200" dirty="0" smtClean="0"/>
              <a:t>: </a:t>
            </a:r>
            <a:endParaRPr lang="en-GB" sz="3200" dirty="0" smtClean="0"/>
          </a:p>
          <a:p>
            <a:pPr lvl="2" eaLnBrk="1" hangingPunct="1">
              <a:defRPr/>
            </a:pPr>
            <a:r>
              <a:rPr lang="lt-LT" sz="3200" dirty="0" smtClean="0"/>
              <a:t>Ra</a:t>
            </a:r>
            <a:r>
              <a:rPr lang="pl-PL" sz="3200" dirty="0" err="1" smtClean="0"/>
              <a:t>cjonalny</a:t>
            </a:r>
            <a:r>
              <a:rPr lang="pl-PL" sz="3200" dirty="0"/>
              <a:t> </a:t>
            </a:r>
            <a:r>
              <a:rPr lang="en-GB" sz="3200" dirty="0" smtClean="0"/>
              <a:t>(fa</a:t>
            </a:r>
            <a:r>
              <a:rPr lang="pl-PL" sz="3200" dirty="0" err="1" smtClean="0"/>
              <a:t>kty</a:t>
            </a:r>
            <a:r>
              <a:rPr lang="en-GB" sz="3200" dirty="0" smtClean="0"/>
              <a:t>, </a:t>
            </a:r>
            <a:r>
              <a:rPr lang="en-GB" sz="3200" dirty="0" err="1" smtClean="0"/>
              <a:t>argumen</a:t>
            </a:r>
            <a:r>
              <a:rPr lang="pl-PL" sz="3200" dirty="0" smtClean="0"/>
              <a:t>ty</a:t>
            </a:r>
            <a:r>
              <a:rPr lang="en-GB" sz="3200" dirty="0" smtClean="0"/>
              <a:t>, </a:t>
            </a:r>
            <a:r>
              <a:rPr lang="pl-PL" sz="3200" dirty="0" smtClean="0"/>
              <a:t>cytaty</a:t>
            </a:r>
            <a:r>
              <a:rPr lang="en-GB" sz="3200" dirty="0" smtClean="0"/>
              <a:t>)</a:t>
            </a:r>
          </a:p>
          <a:p>
            <a:pPr lvl="2" eaLnBrk="1" hangingPunct="1">
              <a:defRPr/>
            </a:pPr>
            <a:r>
              <a:rPr lang="en-GB" sz="3200" dirty="0" smtClean="0"/>
              <a:t>e</a:t>
            </a:r>
            <a:r>
              <a:rPr lang="lt-LT" sz="3200" dirty="0" smtClean="0"/>
              <a:t>mo</a:t>
            </a:r>
            <a:r>
              <a:rPr lang="pl-PL" sz="3200" dirty="0" err="1" smtClean="0"/>
              <a:t>cjonalny</a:t>
            </a:r>
            <a:r>
              <a:rPr lang="en-GB" sz="3200" dirty="0" smtClean="0"/>
              <a:t> (</a:t>
            </a:r>
            <a:r>
              <a:rPr lang="en-GB" sz="3200" dirty="0" err="1" smtClean="0"/>
              <a:t>insp</a:t>
            </a:r>
            <a:r>
              <a:rPr lang="pl-PL" sz="3200" dirty="0" err="1" smtClean="0"/>
              <a:t>irujący</a:t>
            </a:r>
            <a:r>
              <a:rPr lang="en-GB" sz="3200" dirty="0" smtClean="0"/>
              <a:t>)</a:t>
            </a:r>
            <a:endParaRPr lang="lt-LT" sz="3200" dirty="0"/>
          </a:p>
          <a:p>
            <a:pPr algn="just" eaLnBrk="1" hangingPunct="1">
              <a:lnSpc>
                <a:spcPct val="150000"/>
              </a:lnSpc>
              <a:spcBef>
                <a:spcPts val="0"/>
              </a:spcBef>
              <a:defRPr/>
            </a:pPr>
            <a:endParaRPr lang="lt-LT" dirty="0">
              <a:latin typeface="Times New Roman" panose="02020603050405020304" pitchFamily="18" charset="0"/>
              <a:cs typeface="Times New Roman" panose="02020603050405020304" pitchFamily="18" charset="0"/>
            </a:endParaRPr>
          </a:p>
          <a:p>
            <a:pPr algn="just" eaLnBrk="1" hangingPunct="1">
              <a:lnSpc>
                <a:spcPct val="150000"/>
              </a:lnSpc>
              <a:spcBef>
                <a:spcPts val="0"/>
              </a:spcBef>
              <a:defRPr/>
            </a:pPr>
            <a:endParaRPr lang="lt-LT" dirty="0" smtClean="0">
              <a:latin typeface="Times New Roman" panose="02020603050405020304" pitchFamily="18" charset="0"/>
              <a:cs typeface="Times New Roman" panose="02020603050405020304" pitchFamily="18" charset="0"/>
            </a:endParaRPr>
          </a:p>
          <a:p>
            <a:pPr algn="just" eaLnBrk="1" hangingPunct="1">
              <a:defRPr/>
            </a:pPr>
            <a:endParaRPr lang="lt-LT"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1697038" y="609600"/>
            <a:ext cx="4987925" cy="966952"/>
          </a:xfrm>
        </p:spPr>
        <p:txBody>
          <a:bodyPr/>
          <a:lstStyle/>
          <a:p>
            <a:pPr eaLnBrk="1" hangingPunct="1"/>
            <a:r>
              <a:rPr lang="pl-PL" b="1" dirty="0" smtClean="0"/>
              <a:t>Reklama</a:t>
            </a:r>
            <a:r>
              <a:rPr lang="en-US" b="1" dirty="0" smtClean="0"/>
              <a:t>: </a:t>
            </a:r>
            <a:r>
              <a:rPr lang="pl-PL" b="1" dirty="0" smtClean="0"/>
              <a:t>nagłówki</a:t>
            </a:r>
            <a:endParaRPr lang="en-US" b="1" dirty="0" smtClean="0"/>
          </a:p>
        </p:txBody>
      </p:sp>
      <p:sp>
        <p:nvSpPr>
          <p:cNvPr id="46082" name="Content Placeholder 4"/>
          <p:cNvSpPr>
            <a:spLocks noGrp="1"/>
          </p:cNvSpPr>
          <p:nvPr>
            <p:ph idx="1"/>
          </p:nvPr>
        </p:nvSpPr>
        <p:spPr>
          <a:xfrm>
            <a:off x="677863" y="1646238"/>
            <a:ext cx="8596312" cy="4395787"/>
          </a:xfrm>
        </p:spPr>
        <p:txBody>
          <a:bodyPr/>
          <a:lstStyle/>
          <a:p>
            <a:pPr eaLnBrk="1" hangingPunct="1"/>
            <a:r>
              <a:rPr lang="pl-PL" sz="2400" b="1" dirty="0" smtClean="0"/>
              <a:t>Przykuwa uwagę klienta i go angażuje</a:t>
            </a:r>
            <a:r>
              <a:rPr lang="en-US" sz="2400" b="1" dirty="0" smtClean="0"/>
              <a:t>;</a:t>
            </a:r>
          </a:p>
          <a:p>
            <a:pPr eaLnBrk="1" hangingPunct="1"/>
            <a:r>
              <a:rPr lang="pl-PL" sz="2400" b="1" dirty="0" smtClean="0"/>
              <a:t>Koncentruje się na problemach grupy docelowej</a:t>
            </a:r>
            <a:endParaRPr lang="en-US" sz="2400" b="1" dirty="0" smtClean="0"/>
          </a:p>
          <a:p>
            <a:pPr eaLnBrk="1" hangingPunct="1"/>
            <a:r>
              <a:rPr lang="pl-PL" sz="2400" b="1" dirty="0" smtClean="0"/>
              <a:t>Jest krótka</a:t>
            </a:r>
            <a:r>
              <a:rPr lang="pl-PL" sz="2400" b="1" dirty="0"/>
              <a:t> </a:t>
            </a:r>
            <a:r>
              <a:rPr lang="pl-PL" sz="2400" b="1" dirty="0" smtClean="0"/>
              <a:t>i czytelna</a:t>
            </a:r>
            <a:endParaRPr lang="en-US" sz="2400" b="1" dirty="0" smtClean="0"/>
          </a:p>
          <a:p>
            <a:pPr eaLnBrk="1" hangingPunct="1"/>
            <a:r>
              <a:rPr lang="en-US" sz="2400" b="1" dirty="0" smtClean="0">
                <a:solidFill>
                  <a:srgbClr val="0070C0"/>
                </a:solidFill>
              </a:rPr>
              <a:t>“</a:t>
            </a:r>
            <a:r>
              <a:rPr lang="pl-PL" sz="2400" b="1" dirty="0" smtClean="0">
                <a:solidFill>
                  <a:srgbClr val="0070C0"/>
                </a:solidFill>
              </a:rPr>
              <a:t>Masz talent</a:t>
            </a:r>
            <a:r>
              <a:rPr lang="en-US" sz="2400" b="1" dirty="0" smtClean="0">
                <a:solidFill>
                  <a:srgbClr val="0070C0"/>
                </a:solidFill>
              </a:rPr>
              <a:t>,</a:t>
            </a:r>
            <a:r>
              <a:rPr lang="pl-PL" sz="2400" b="1" dirty="0" smtClean="0">
                <a:solidFill>
                  <a:srgbClr val="0070C0"/>
                </a:solidFill>
              </a:rPr>
              <a:t> ale nie masz pracy</a:t>
            </a:r>
            <a:r>
              <a:rPr lang="en-US" sz="2400" b="1" dirty="0" smtClean="0">
                <a:solidFill>
                  <a:srgbClr val="0070C0"/>
                </a:solidFill>
              </a:rPr>
              <a:t>?”</a:t>
            </a:r>
          </a:p>
          <a:p>
            <a:pPr eaLnBrk="1" hangingPunct="1"/>
            <a:r>
              <a:rPr lang="en-US" sz="2400" b="1" dirty="0" smtClean="0">
                <a:solidFill>
                  <a:srgbClr val="0070C0"/>
                </a:solidFill>
              </a:rPr>
              <a:t>“</a:t>
            </a:r>
            <a:r>
              <a:rPr lang="pl-PL" sz="2400" b="1" dirty="0" smtClean="0">
                <a:solidFill>
                  <a:srgbClr val="0070C0"/>
                </a:solidFill>
              </a:rPr>
              <a:t>Wybierz pracę</a:t>
            </a:r>
            <a:r>
              <a:rPr lang="en-US" sz="2400" b="1" dirty="0" smtClean="0">
                <a:solidFill>
                  <a:srgbClr val="0070C0"/>
                </a:solidFill>
              </a:rPr>
              <a:t>,</a:t>
            </a:r>
            <a:r>
              <a:rPr lang="pl-PL" sz="2400" b="1" dirty="0" smtClean="0">
                <a:solidFill>
                  <a:srgbClr val="0070C0"/>
                </a:solidFill>
              </a:rPr>
              <a:t> nie zasiłek. Pomożemy Ci</a:t>
            </a:r>
            <a:r>
              <a:rPr lang="en-US" sz="2400" b="1" dirty="0" smtClean="0">
                <a:solidFill>
                  <a:srgbClr val="0070C0"/>
                </a:solidFill>
              </a:rPr>
              <a:t>”</a:t>
            </a:r>
          </a:p>
          <a:p>
            <a:pPr eaLnBrk="1" hangingPunct="1"/>
            <a:r>
              <a:rPr lang="en-US" sz="2400" b="1" dirty="0" smtClean="0">
                <a:solidFill>
                  <a:srgbClr val="0070C0"/>
                </a:solidFill>
              </a:rPr>
              <a:t>“</a:t>
            </a:r>
            <a:r>
              <a:rPr lang="pl-PL" sz="2400" b="1" dirty="0" smtClean="0">
                <a:solidFill>
                  <a:srgbClr val="0070C0"/>
                </a:solidFill>
              </a:rPr>
              <a:t>czy chcesz zmienić swoje życie</a:t>
            </a:r>
            <a:r>
              <a:rPr lang="en-US" sz="2400" b="1" dirty="0" smtClean="0">
                <a:solidFill>
                  <a:srgbClr val="0070C0"/>
                </a:solidFill>
              </a:rPr>
              <a:t>?”</a:t>
            </a:r>
          </a:p>
          <a:p>
            <a:pPr eaLnBrk="1" hangingPunct="1"/>
            <a:r>
              <a:rPr lang="en-US" sz="2400" b="1" dirty="0" smtClean="0">
                <a:solidFill>
                  <a:srgbClr val="0070C0"/>
                </a:solidFill>
              </a:rPr>
              <a:t>“</a:t>
            </a:r>
            <a:r>
              <a:rPr lang="pl-PL" sz="2400" b="1" dirty="0" smtClean="0">
                <a:solidFill>
                  <a:srgbClr val="0070C0"/>
                </a:solidFill>
              </a:rPr>
              <a:t>A może by tak zmienić swoją pasję w zawód</a:t>
            </a:r>
            <a:r>
              <a:rPr lang="en-US" sz="2400" b="1" dirty="0" smtClean="0">
                <a:solidFill>
                  <a:srgbClr val="0070C0"/>
                </a:solidFill>
              </a:rPr>
              <a:t>?”</a:t>
            </a:r>
          </a:p>
          <a:p>
            <a:pPr eaLnBrk="1" hangingPunct="1">
              <a:buFont typeface="Wingdings 3" pitchFamily="18" charset="2"/>
              <a:buNone/>
            </a:pPr>
            <a:endParaRPr lang="en-US"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3"/>
          <p:cNvPicPr>
            <a:picLocks noGrp="1"/>
          </p:cNvPicPr>
          <p:nvPr>
            <p:ph idx="1"/>
          </p:nvPr>
        </p:nvPicPr>
        <p:blipFill>
          <a:blip r:embed="rId2"/>
          <a:srcRect/>
          <a:stretch>
            <a:fillRect/>
          </a:stretch>
        </p:blipFill>
        <p:spPr>
          <a:xfrm>
            <a:off x="2144713" y="236538"/>
            <a:ext cx="5254625" cy="6300787"/>
          </a:xfrm>
          <a:solidFill>
            <a:srgbClr val="000080"/>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a:xfrm>
            <a:off x="1560513" y="609600"/>
            <a:ext cx="4956175" cy="945931"/>
          </a:xfrm>
        </p:spPr>
        <p:txBody>
          <a:bodyPr/>
          <a:lstStyle/>
          <a:p>
            <a:pPr eaLnBrk="1" hangingPunct="1"/>
            <a:r>
              <a:rPr lang="en-GB" b="1" dirty="0" smtClean="0"/>
              <a:t>Public relations </a:t>
            </a:r>
            <a:endParaRPr lang="en-US" b="1" dirty="0" smtClean="0"/>
          </a:p>
        </p:txBody>
      </p:sp>
      <p:sp>
        <p:nvSpPr>
          <p:cNvPr id="51202" name="Content Placeholder 4"/>
          <p:cNvSpPr>
            <a:spLocks noGrp="1"/>
          </p:cNvSpPr>
          <p:nvPr>
            <p:ph idx="1"/>
          </p:nvPr>
        </p:nvSpPr>
        <p:spPr>
          <a:xfrm>
            <a:off x="677863" y="1792288"/>
            <a:ext cx="8596312" cy="4440237"/>
          </a:xfrm>
        </p:spPr>
        <p:txBody>
          <a:bodyPr/>
          <a:lstStyle/>
          <a:p>
            <a:pPr algn="just" eaLnBrk="1" hangingPunct="1">
              <a:lnSpc>
                <a:spcPct val="90000"/>
              </a:lnSpc>
            </a:pPr>
            <a:r>
              <a:rPr lang="pl-PL" sz="2200" b="1" dirty="0" smtClean="0"/>
              <a:t>Jest to </a:t>
            </a:r>
            <a:r>
              <a:rPr lang="pl-PL" sz="2200" b="1" dirty="0">
                <a:solidFill>
                  <a:schemeClr val="accent1"/>
                </a:solidFill>
              </a:rPr>
              <a:t>planowane i ciągłe </a:t>
            </a:r>
            <a:r>
              <a:rPr lang="pl-PL" sz="2200" b="1" dirty="0" smtClean="0"/>
              <a:t>zarządzanie informacją przekazywana przez daną organizację do środowiska w którym działa, mające na celu ustanowienie i utrzymanie </a:t>
            </a:r>
            <a:r>
              <a:rPr lang="pl-PL" sz="2200" b="1" dirty="0">
                <a:solidFill>
                  <a:schemeClr val="accent1"/>
                </a:solidFill>
              </a:rPr>
              <a:t>dobrych relacji i wzajemnego </a:t>
            </a:r>
            <a:r>
              <a:rPr lang="pl-PL" sz="2200" b="1" dirty="0" smtClean="0">
                <a:solidFill>
                  <a:schemeClr val="accent1"/>
                </a:solidFill>
              </a:rPr>
              <a:t>zrozumienia</a:t>
            </a:r>
            <a:r>
              <a:rPr lang="en-US" sz="2200" b="1" dirty="0" smtClean="0"/>
              <a:t>.</a:t>
            </a:r>
          </a:p>
          <a:p>
            <a:pPr algn="just" eaLnBrk="1" hangingPunct="1">
              <a:lnSpc>
                <a:spcPct val="90000"/>
              </a:lnSpc>
            </a:pPr>
            <a:r>
              <a:rPr lang="pl-PL" sz="2200" b="1" u="sng" dirty="0" smtClean="0">
                <a:solidFill>
                  <a:srgbClr val="212D32"/>
                </a:solidFill>
              </a:rPr>
              <a:t>Środki komunikacji ze społeczeństwem </a:t>
            </a:r>
            <a:r>
              <a:rPr lang="en-GB" sz="2200" b="1" u="sng" dirty="0" smtClean="0">
                <a:solidFill>
                  <a:srgbClr val="212D32"/>
                </a:solidFill>
              </a:rPr>
              <a:t>:</a:t>
            </a:r>
          </a:p>
          <a:p>
            <a:pPr lvl="1" algn="just" eaLnBrk="1" hangingPunct="1">
              <a:lnSpc>
                <a:spcPct val="90000"/>
              </a:lnSpc>
            </a:pPr>
            <a:r>
              <a:rPr lang="pl-PL" sz="2000" b="1" dirty="0" smtClean="0">
                <a:solidFill>
                  <a:srgbClr val="212D32"/>
                </a:solidFill>
              </a:rPr>
              <a:t>Wiadomości</a:t>
            </a:r>
            <a:endParaRPr lang="en-GB" sz="2000" b="1" dirty="0" smtClean="0">
              <a:solidFill>
                <a:srgbClr val="212D32"/>
              </a:solidFill>
            </a:endParaRPr>
          </a:p>
          <a:p>
            <a:pPr lvl="1" algn="just" eaLnBrk="1" hangingPunct="1">
              <a:lnSpc>
                <a:spcPct val="90000"/>
              </a:lnSpc>
            </a:pPr>
            <a:r>
              <a:rPr lang="pl-PL" sz="2000" b="1" dirty="0" smtClean="0">
                <a:solidFill>
                  <a:srgbClr val="212D32"/>
                </a:solidFill>
              </a:rPr>
              <a:t>Artykuły informacyjne</a:t>
            </a:r>
            <a:endParaRPr lang="en-GB" sz="2000" b="1" dirty="0" smtClean="0">
              <a:solidFill>
                <a:srgbClr val="212D32"/>
              </a:solidFill>
            </a:endParaRPr>
          </a:p>
          <a:p>
            <a:pPr lvl="1" algn="just" eaLnBrk="1" hangingPunct="1">
              <a:lnSpc>
                <a:spcPct val="90000"/>
              </a:lnSpc>
            </a:pPr>
            <a:r>
              <a:rPr lang="pl-PL" sz="2000" b="1" dirty="0" smtClean="0">
                <a:solidFill>
                  <a:srgbClr val="212D32"/>
                </a:solidFill>
              </a:rPr>
              <a:t>Przemówienia publiczne</a:t>
            </a:r>
            <a:endParaRPr lang="en-GB" sz="2000" b="1" dirty="0" smtClean="0">
              <a:solidFill>
                <a:srgbClr val="212D32"/>
              </a:solidFill>
            </a:endParaRPr>
          </a:p>
          <a:p>
            <a:pPr lvl="1" algn="just" eaLnBrk="1" hangingPunct="1">
              <a:lnSpc>
                <a:spcPct val="90000"/>
              </a:lnSpc>
            </a:pPr>
            <a:r>
              <a:rPr lang="pl-PL" sz="2000" b="1" dirty="0" smtClean="0">
                <a:solidFill>
                  <a:srgbClr val="212D32"/>
                </a:solidFill>
              </a:rPr>
              <a:t>Wydarzenia okolicznościowe</a:t>
            </a:r>
            <a:r>
              <a:rPr lang="en-GB" sz="2000" b="1" dirty="0" smtClean="0">
                <a:solidFill>
                  <a:srgbClr val="212D32"/>
                </a:solidFill>
              </a:rPr>
              <a:t>,</a:t>
            </a:r>
          </a:p>
          <a:p>
            <a:pPr lvl="1" algn="just" eaLnBrk="1" hangingPunct="1">
              <a:lnSpc>
                <a:spcPct val="90000"/>
              </a:lnSpc>
            </a:pPr>
            <a:r>
              <a:rPr lang="en-GB" sz="2000" b="1" dirty="0" smtClean="0">
                <a:solidFill>
                  <a:srgbClr val="212D32"/>
                </a:solidFill>
              </a:rPr>
              <a:t>Bro</a:t>
            </a:r>
            <a:r>
              <a:rPr lang="pl-PL" sz="2000" b="1" dirty="0" err="1" smtClean="0">
                <a:solidFill>
                  <a:srgbClr val="212D32"/>
                </a:solidFill>
              </a:rPr>
              <a:t>szury</a:t>
            </a:r>
            <a:r>
              <a:rPr lang="en-GB" sz="2000" b="1" dirty="0" smtClean="0">
                <a:solidFill>
                  <a:srgbClr val="212D32"/>
                </a:solidFill>
              </a:rPr>
              <a:t>,</a:t>
            </a:r>
            <a:r>
              <a:rPr lang="pl-PL" sz="2000" b="1" dirty="0" smtClean="0">
                <a:solidFill>
                  <a:srgbClr val="212D32"/>
                </a:solidFill>
              </a:rPr>
              <a:t> materiały audio i wideo </a:t>
            </a:r>
            <a:r>
              <a:rPr lang="en-GB" sz="2000" b="1" dirty="0" smtClean="0">
                <a:solidFill>
                  <a:srgbClr val="212D32"/>
                </a:solidFill>
              </a:rPr>
              <a:t>(</a:t>
            </a:r>
            <a:r>
              <a:rPr lang="pl-PL" sz="2000" b="1" dirty="0" smtClean="0">
                <a:solidFill>
                  <a:srgbClr val="212D32"/>
                </a:solidFill>
              </a:rPr>
              <a:t>dostępne w bibliotekach, ośrodkach zdrowia, szkołach, bankach, domach kultury</a:t>
            </a:r>
            <a:r>
              <a:rPr lang="en-GB" sz="2000" b="1" dirty="0" smtClean="0">
                <a:solidFill>
                  <a:srgbClr val="212D32"/>
                </a:solidFill>
              </a:rPr>
              <a:t>,</a:t>
            </a:r>
            <a:r>
              <a:rPr lang="pl-PL" sz="2000" b="1" dirty="0" smtClean="0">
                <a:solidFill>
                  <a:srgbClr val="212D32"/>
                </a:solidFill>
              </a:rPr>
              <a:t> </a:t>
            </a:r>
            <a:r>
              <a:rPr lang="pl-PL" sz="2000" b="1" dirty="0" err="1" smtClean="0">
                <a:solidFill>
                  <a:srgbClr val="212D32"/>
                </a:solidFill>
              </a:rPr>
              <a:t>itp</a:t>
            </a:r>
            <a:r>
              <a:rPr lang="en-GB" sz="2000" b="1" dirty="0" smtClean="0">
                <a:solidFill>
                  <a:srgbClr val="212D32"/>
                </a:solidFill>
              </a:rPr>
              <a:t>.) </a:t>
            </a:r>
          </a:p>
          <a:p>
            <a:pPr lvl="1" algn="just" eaLnBrk="1" hangingPunct="1">
              <a:lnSpc>
                <a:spcPct val="90000"/>
              </a:lnSpc>
            </a:pPr>
            <a:r>
              <a:rPr lang="pl-PL" sz="2000" b="1" dirty="0" smtClean="0">
                <a:solidFill>
                  <a:srgbClr val="212D32"/>
                </a:solidFill>
              </a:rPr>
              <a:t>Historie sukcesu</a:t>
            </a:r>
            <a:endParaRPr lang="lt-LT" sz="2000" b="1" dirty="0" smtClean="0">
              <a:solidFill>
                <a:srgbClr val="212D32"/>
              </a:solidFill>
            </a:endParaRPr>
          </a:p>
          <a:p>
            <a:pPr algn="just" eaLnBrk="1" hangingPunct="1">
              <a:lnSpc>
                <a:spcPct val="90000"/>
              </a:lnSpc>
              <a:buFont typeface="Wingdings 3" pitchFamily="18" charset="2"/>
              <a:buNone/>
            </a:pPr>
            <a:endParaRPr lang="en-US" sz="1700" b="1" dirty="0" smtClean="0">
              <a:solidFill>
                <a:srgbClr val="212D3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1655763" y="609600"/>
            <a:ext cx="5438720" cy="914400"/>
          </a:xfrm>
        </p:spPr>
        <p:txBody>
          <a:bodyPr/>
          <a:lstStyle/>
          <a:p>
            <a:pPr eaLnBrk="1" hangingPunct="1"/>
            <a:r>
              <a:rPr lang="pl-PL" b="1" dirty="0" smtClean="0"/>
              <a:t>Sprzedaż osobista</a:t>
            </a:r>
            <a:endParaRPr lang="en-US" b="1" dirty="0" smtClean="0"/>
          </a:p>
        </p:txBody>
      </p:sp>
      <p:sp>
        <p:nvSpPr>
          <p:cNvPr id="53250" name="Content Placeholder 4"/>
          <p:cNvSpPr>
            <a:spLocks noGrp="1"/>
          </p:cNvSpPr>
          <p:nvPr>
            <p:ph idx="1"/>
          </p:nvPr>
        </p:nvSpPr>
        <p:spPr>
          <a:xfrm>
            <a:off x="677863" y="1808163"/>
            <a:ext cx="9612312" cy="4624387"/>
          </a:xfrm>
        </p:spPr>
        <p:txBody>
          <a:bodyPr/>
          <a:lstStyle/>
          <a:p>
            <a:pPr eaLnBrk="1" hangingPunct="1">
              <a:lnSpc>
                <a:spcPct val="80000"/>
              </a:lnSpc>
            </a:pPr>
            <a:r>
              <a:rPr lang="pl-PL" sz="2600" b="1" dirty="0" smtClean="0"/>
              <a:t>Kanały</a:t>
            </a:r>
            <a:r>
              <a:rPr lang="en-US" sz="2600" b="1" dirty="0" smtClean="0"/>
              <a:t>:</a:t>
            </a:r>
          </a:p>
          <a:p>
            <a:pPr lvl="2" eaLnBrk="1" hangingPunct="1">
              <a:lnSpc>
                <a:spcPct val="80000"/>
              </a:lnSpc>
            </a:pPr>
            <a:r>
              <a:rPr lang="pl-PL" sz="2600" b="1" dirty="0" smtClean="0"/>
              <a:t>bezpośrednio</a:t>
            </a:r>
            <a:endParaRPr lang="en-US" sz="2600" b="1" dirty="0" smtClean="0"/>
          </a:p>
          <a:p>
            <a:pPr lvl="2" eaLnBrk="1" hangingPunct="1">
              <a:lnSpc>
                <a:spcPct val="80000"/>
              </a:lnSpc>
            </a:pPr>
            <a:r>
              <a:rPr lang="pl-PL" sz="2600" b="1" dirty="0" smtClean="0"/>
              <a:t>telefonicznie</a:t>
            </a:r>
            <a:endParaRPr lang="en-US" sz="2600" b="1" dirty="0" smtClean="0"/>
          </a:p>
          <a:p>
            <a:pPr lvl="2" eaLnBrk="1" hangingPunct="1">
              <a:lnSpc>
                <a:spcPct val="80000"/>
              </a:lnSpc>
            </a:pPr>
            <a:r>
              <a:rPr lang="pl-PL" sz="2600" b="1" dirty="0" smtClean="0"/>
              <a:t>mailowo</a:t>
            </a:r>
            <a:endParaRPr lang="en-US" sz="2600" b="1" dirty="0" smtClean="0"/>
          </a:p>
          <a:p>
            <a:pPr lvl="2" eaLnBrk="1" hangingPunct="1">
              <a:lnSpc>
                <a:spcPct val="80000"/>
              </a:lnSpc>
            </a:pPr>
            <a:r>
              <a:rPr lang="en-US" sz="2600" b="1" dirty="0" smtClean="0"/>
              <a:t>S</a:t>
            </a:r>
            <a:r>
              <a:rPr lang="lt-LT" sz="2600" b="1" dirty="0" smtClean="0"/>
              <a:t>MS</a:t>
            </a:r>
            <a:endParaRPr lang="pl-PL" sz="2600" b="1" dirty="0" smtClean="0"/>
          </a:p>
          <a:p>
            <a:pPr marL="914400" lvl="2" indent="0" eaLnBrk="1" hangingPunct="1">
              <a:lnSpc>
                <a:spcPct val="80000"/>
              </a:lnSpc>
              <a:buNone/>
            </a:pPr>
            <a:endParaRPr lang="en-US" sz="2600" b="1" dirty="0" smtClean="0"/>
          </a:p>
          <a:p>
            <a:pPr eaLnBrk="1" hangingPunct="1">
              <a:lnSpc>
                <a:spcPct val="80000"/>
              </a:lnSpc>
            </a:pPr>
            <a:r>
              <a:rPr lang="pl-PL" sz="2600" b="1" dirty="0" smtClean="0"/>
              <a:t>Zalety</a:t>
            </a:r>
            <a:r>
              <a:rPr lang="en-US" sz="2600" b="1" dirty="0" smtClean="0"/>
              <a:t>: </a:t>
            </a:r>
          </a:p>
          <a:p>
            <a:pPr lvl="2" eaLnBrk="1" hangingPunct="1">
              <a:lnSpc>
                <a:spcPct val="80000"/>
              </a:lnSpc>
            </a:pPr>
            <a:r>
              <a:rPr lang="pl-PL" sz="2600" b="1" dirty="0" smtClean="0"/>
              <a:t>Pomaga nawiązać długotrwałe relacje</a:t>
            </a:r>
            <a:endParaRPr lang="en-US" sz="2600" b="1" dirty="0" smtClean="0"/>
          </a:p>
          <a:p>
            <a:pPr lvl="2" eaLnBrk="1" hangingPunct="1">
              <a:lnSpc>
                <a:spcPct val="80000"/>
              </a:lnSpc>
            </a:pPr>
            <a:r>
              <a:rPr lang="pl-PL" sz="2600" b="1" dirty="0" smtClean="0"/>
              <a:t>Najbardziej skuteczne, ale równocześnie najdroższe rozwiązanie</a:t>
            </a:r>
            <a:endParaRPr lang="en-US" sz="2600" b="1" dirty="0" smtClean="0"/>
          </a:p>
          <a:p>
            <a:pPr lvl="2" eaLnBrk="1" hangingPunct="1">
              <a:lnSpc>
                <a:spcPct val="80000"/>
              </a:lnSpc>
              <a:buFont typeface="Wingdings 3" pitchFamily="18" charset="2"/>
              <a:buNone/>
            </a:pPr>
            <a:endParaRPr lang="en-US" sz="1200" b="1" dirty="0" smtClean="0"/>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a:xfrm>
            <a:off x="1833563" y="598488"/>
            <a:ext cx="3978275" cy="1320800"/>
          </a:xfrm>
        </p:spPr>
        <p:txBody>
          <a:bodyPr/>
          <a:lstStyle/>
          <a:p>
            <a:pPr eaLnBrk="1" hangingPunct="1"/>
            <a:r>
              <a:rPr lang="pl-PL" b="1" dirty="0" smtClean="0"/>
              <a:t>Przekaz ustny</a:t>
            </a:r>
            <a:endParaRPr lang="en-US" b="1" dirty="0" smtClean="0"/>
          </a:p>
        </p:txBody>
      </p:sp>
      <p:sp>
        <p:nvSpPr>
          <p:cNvPr id="55298" name="Content Placeholder 4"/>
          <p:cNvSpPr>
            <a:spLocks noGrp="1"/>
          </p:cNvSpPr>
          <p:nvPr>
            <p:ph idx="1"/>
          </p:nvPr>
        </p:nvSpPr>
        <p:spPr/>
        <p:txBody>
          <a:bodyPr/>
          <a:lstStyle/>
          <a:p>
            <a:pPr algn="just" eaLnBrk="1" hangingPunct="1"/>
            <a:r>
              <a:rPr lang="pl-PL" sz="3200" b="1" dirty="0" smtClean="0"/>
              <a:t>Przekaz ustny podobnie jak PR jest strategią marketingową, pozwalającą na rozpowszechnienie informacji o produkcie czy usłudze</a:t>
            </a:r>
            <a:r>
              <a:rPr lang="en-US" sz="3200" b="1" dirty="0" smtClean="0"/>
              <a:t> </a:t>
            </a:r>
          </a:p>
          <a:p>
            <a:pPr algn="just" eaLnBrk="1" hangingPunct="1"/>
            <a:r>
              <a:rPr lang="pl-PL" sz="3200" b="1" dirty="0" smtClean="0"/>
              <a:t>Nie jest to zaplanowana akcja marketingowa, ale może pomóc zbudować bazę lojalnych klientów.</a:t>
            </a:r>
            <a:endParaRPr lang="en-US" sz="32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1812925" y="598488"/>
            <a:ext cx="6584950" cy="715305"/>
          </a:xfrm>
        </p:spPr>
        <p:txBody>
          <a:bodyPr/>
          <a:lstStyle/>
          <a:p>
            <a:pPr eaLnBrk="1" hangingPunct="1"/>
            <a:r>
              <a:rPr lang="en-GB" b="1" dirty="0" smtClean="0"/>
              <a:t>Internet/marketing</a:t>
            </a:r>
            <a:r>
              <a:rPr lang="pl-PL" b="1" dirty="0" smtClean="0"/>
              <a:t> cyfrowy</a:t>
            </a:r>
            <a:endParaRPr lang="en-US" b="1" dirty="0" smtClean="0"/>
          </a:p>
        </p:txBody>
      </p:sp>
      <p:sp>
        <p:nvSpPr>
          <p:cNvPr id="57346" name="Content Placeholder 4"/>
          <p:cNvSpPr>
            <a:spLocks noGrp="1"/>
          </p:cNvSpPr>
          <p:nvPr>
            <p:ph idx="1"/>
          </p:nvPr>
        </p:nvSpPr>
        <p:spPr>
          <a:xfrm>
            <a:off x="677863" y="1544638"/>
            <a:ext cx="9853612" cy="4981575"/>
          </a:xfrm>
        </p:spPr>
        <p:txBody>
          <a:bodyPr/>
          <a:lstStyle/>
          <a:p>
            <a:pPr eaLnBrk="1" hangingPunct="1"/>
            <a:r>
              <a:rPr lang="pl-PL" sz="2400" b="1" dirty="0" smtClean="0"/>
              <a:t>Strona internetowa</a:t>
            </a:r>
            <a:endParaRPr lang="en-US" sz="2400" b="1" dirty="0" smtClean="0"/>
          </a:p>
          <a:p>
            <a:pPr eaLnBrk="1" hangingPunct="1"/>
            <a:r>
              <a:rPr lang="pl-PL" sz="2400" b="1" dirty="0"/>
              <a:t>M</a:t>
            </a:r>
            <a:r>
              <a:rPr lang="en-US" sz="2400" b="1" dirty="0" err="1" smtClean="0"/>
              <a:t>edia</a:t>
            </a:r>
            <a:r>
              <a:rPr lang="pl-PL" sz="2400" b="1" dirty="0" smtClean="0"/>
              <a:t> społecznościowe</a:t>
            </a:r>
            <a:endParaRPr lang="en-US" sz="2400" b="1" dirty="0" smtClean="0"/>
          </a:p>
          <a:p>
            <a:pPr eaLnBrk="1" hangingPunct="1"/>
            <a:r>
              <a:rPr lang="pl-PL" sz="2400" b="1" dirty="0" smtClean="0"/>
              <a:t>A</a:t>
            </a:r>
            <a:r>
              <a:rPr lang="en-US" sz="2400" b="1" dirty="0" err="1" smtClean="0"/>
              <a:t>pli</a:t>
            </a:r>
            <a:r>
              <a:rPr lang="pl-PL" sz="2400" b="1" dirty="0" smtClean="0"/>
              <a:t>k</a:t>
            </a:r>
            <a:r>
              <a:rPr lang="en-US" sz="2400" b="1" dirty="0" smtClean="0"/>
              <a:t>a</a:t>
            </a:r>
            <a:r>
              <a:rPr lang="pl-PL" sz="2400" b="1" dirty="0" err="1" smtClean="0"/>
              <a:t>cje</a:t>
            </a:r>
            <a:r>
              <a:rPr lang="pl-PL" sz="2400" b="1" dirty="0" smtClean="0"/>
              <a:t> na urządzenia mobilne</a:t>
            </a:r>
            <a:endParaRPr lang="en-US" sz="2400" b="1" dirty="0" smtClean="0"/>
          </a:p>
          <a:p>
            <a:pPr eaLnBrk="1" hangingPunct="1">
              <a:buFont typeface="Wingdings 3" pitchFamily="18" charset="2"/>
              <a:buNone/>
            </a:pPr>
            <a:r>
              <a:rPr lang="pl-PL" sz="2400" b="1" u="sng" dirty="0" smtClean="0"/>
              <a:t>Zalety</a:t>
            </a:r>
            <a:r>
              <a:rPr lang="en-US" sz="2400" b="1" u="sng" dirty="0" smtClean="0"/>
              <a:t>:</a:t>
            </a:r>
          </a:p>
          <a:p>
            <a:pPr lvl="2" eaLnBrk="1" hangingPunct="1"/>
            <a:r>
              <a:rPr lang="pl-PL" sz="2400" b="1" dirty="0" smtClean="0"/>
              <a:t>Media tradycyjne działają w jedną stronę, media społecznościowe dają możliwość dialogu</a:t>
            </a:r>
            <a:endParaRPr lang="en-US" sz="2400" b="1" dirty="0" smtClean="0"/>
          </a:p>
          <a:p>
            <a:pPr lvl="2" eaLnBrk="1" hangingPunct="1"/>
            <a:r>
              <a:rPr lang="pl-PL" sz="2400" b="1" dirty="0" smtClean="0"/>
              <a:t>W przypadku błędnego wyboru, można szybko zmienić media, co pomaga zaoszczędzić czas i środki</a:t>
            </a:r>
            <a:endParaRPr lang="en-US" sz="2400" b="1" dirty="0" smtClean="0"/>
          </a:p>
          <a:p>
            <a:pPr lvl="2" eaLnBrk="1" hangingPunct="1"/>
            <a:r>
              <a:rPr lang="pl-PL" sz="2400" b="1" dirty="0" smtClean="0"/>
              <a:t>Oddziaływanie reklamy może zostać szybko zmierzone</a:t>
            </a:r>
            <a:r>
              <a:rPr lang="en-US" sz="2400" b="1" dirty="0" smtClean="0"/>
              <a:t> (Facebook, Twitter)</a:t>
            </a:r>
          </a:p>
          <a:p>
            <a:pPr lvl="2" eaLnBrk="1" hangingPunct="1"/>
            <a:r>
              <a:rPr lang="pl-PL" sz="2400" b="1" dirty="0" smtClean="0"/>
              <a:t>Jest to najtańsze narzędzie promocji</a:t>
            </a:r>
            <a:endParaRPr lang="en-US" sz="2400" b="1" dirty="0" smtClean="0"/>
          </a:p>
          <a:p>
            <a:pPr eaLnBrk="1" hangingPunct="1">
              <a:buFont typeface="Wingdings 3" pitchFamily="18" charset="2"/>
              <a:buNone/>
            </a:pPr>
            <a:endParaRPr lang="en-US"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a:xfrm>
            <a:off x="1812925" y="609600"/>
            <a:ext cx="7404100" cy="1320800"/>
          </a:xfrm>
        </p:spPr>
        <p:txBody>
          <a:bodyPr>
            <a:normAutofit/>
          </a:bodyPr>
          <a:lstStyle/>
          <a:p>
            <a:pPr eaLnBrk="1" hangingPunct="1"/>
            <a:r>
              <a:rPr lang="pl-PL" b="1" dirty="0"/>
              <a:t>M</a:t>
            </a:r>
            <a:r>
              <a:rPr lang="en-GB" b="1" dirty="0" err="1" smtClean="0"/>
              <a:t>arketing</a:t>
            </a:r>
            <a:r>
              <a:rPr lang="pl-PL" b="1" dirty="0" smtClean="0"/>
              <a:t> cyfrowy</a:t>
            </a:r>
            <a:r>
              <a:rPr lang="en-GB" b="1" dirty="0" smtClean="0"/>
              <a:t>: </a:t>
            </a:r>
            <a:r>
              <a:rPr lang="pl-PL" b="1" dirty="0" smtClean="0"/>
              <a:t>warto skorzystać z jego zalet</a:t>
            </a:r>
            <a:endParaRPr lang="en-US" b="1" dirty="0" smtClean="0"/>
          </a:p>
        </p:txBody>
      </p:sp>
      <p:sp>
        <p:nvSpPr>
          <p:cNvPr id="59394" name="Content Placeholder 4"/>
          <p:cNvSpPr>
            <a:spLocks noGrp="1"/>
          </p:cNvSpPr>
          <p:nvPr>
            <p:ph idx="1"/>
          </p:nvPr>
        </p:nvSpPr>
        <p:spPr/>
        <p:txBody>
          <a:bodyPr/>
          <a:lstStyle/>
          <a:p>
            <a:pPr marL="914400" lvl="2" indent="0" eaLnBrk="1" hangingPunct="1">
              <a:buFont typeface="Wingdings 3" pitchFamily="18" charset="2"/>
              <a:buNone/>
            </a:pPr>
            <a:endParaRPr lang="en-US" smtClean="0"/>
          </a:p>
          <a:p>
            <a:pPr marL="0" indent="0" eaLnBrk="1" hangingPunct="1">
              <a:buFont typeface="Wingdings 3" pitchFamily="18" charset="2"/>
              <a:buNone/>
            </a:pPr>
            <a:endParaRPr lang="en-US" smtClean="0"/>
          </a:p>
        </p:txBody>
      </p:sp>
      <p:pic>
        <p:nvPicPr>
          <p:cNvPr id="59395" name="Picture 1"/>
          <p:cNvPicPr>
            <a:picLocks noChangeAspect="1"/>
          </p:cNvPicPr>
          <p:nvPr/>
        </p:nvPicPr>
        <p:blipFill>
          <a:blip r:embed="rId3"/>
          <a:srcRect/>
          <a:stretch>
            <a:fillRect/>
          </a:stretch>
        </p:blipFill>
        <p:spPr bwMode="auto">
          <a:xfrm>
            <a:off x="2212099" y="2289394"/>
            <a:ext cx="5956300" cy="415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576263" y="1550988"/>
            <a:ext cx="9202737" cy="5126037"/>
          </a:xfrm>
        </p:spPr>
        <p:txBody>
          <a:bodyPr/>
          <a:lstStyle/>
          <a:p>
            <a:pPr eaLnBrk="1" hangingPunct="1"/>
            <a:r>
              <a:rPr lang="pl-PL" sz="2800" b="1" dirty="0"/>
              <a:t>przedstawienie podstaw i specyfiki marketingu w edukacji </a:t>
            </a:r>
            <a:r>
              <a:rPr lang="pl-PL" sz="2800" b="1" dirty="0" smtClean="0"/>
              <a:t>dorosłych</a:t>
            </a:r>
            <a:r>
              <a:rPr lang="en-GB" sz="2800" b="1" dirty="0" smtClean="0"/>
              <a:t>;</a:t>
            </a:r>
            <a:endParaRPr lang="en-US" sz="2800" b="1" dirty="0" smtClean="0"/>
          </a:p>
          <a:p>
            <a:pPr eaLnBrk="1" hangingPunct="1"/>
            <a:r>
              <a:rPr lang="pl-PL" sz="2800" b="1" dirty="0"/>
              <a:t>przegląd kanałów komunikacji </a:t>
            </a:r>
            <a:r>
              <a:rPr lang="pl-PL" sz="2800" b="1" dirty="0" smtClean="0"/>
              <a:t>i narzędzi marketingowych oraz </a:t>
            </a:r>
            <a:r>
              <a:rPr lang="pl-PL" sz="2800" b="1" dirty="0"/>
              <a:t>ich dostępności w szkoleniach </a:t>
            </a:r>
            <a:r>
              <a:rPr lang="pl-PL" sz="2800" b="1" dirty="0" smtClean="0"/>
              <a:t>LSE</a:t>
            </a:r>
            <a:r>
              <a:rPr lang="en-GB" sz="2800" b="1" dirty="0" smtClean="0"/>
              <a:t>; </a:t>
            </a:r>
            <a:endParaRPr lang="en-US" sz="2800" b="1" dirty="0" smtClean="0"/>
          </a:p>
          <a:p>
            <a:pPr eaLnBrk="1" hangingPunct="1"/>
            <a:r>
              <a:rPr lang="pl-PL" sz="2800" b="1" dirty="0"/>
              <a:t>przedstawienie społecznych i psychologicznych aspektów pracy z grupami </a:t>
            </a:r>
            <a:r>
              <a:rPr lang="pl-PL" sz="2800" b="1" dirty="0" smtClean="0"/>
              <a:t>znajdującymi się </a:t>
            </a:r>
            <a:r>
              <a:rPr lang="pl-PL" sz="2800" b="1" dirty="0"/>
              <a:t>w niekorzystnej sytuacji oraz wspieranie ich w prowadzeniu aktywnego </a:t>
            </a:r>
            <a:r>
              <a:rPr lang="pl-PL" sz="2800" b="1" dirty="0" smtClean="0"/>
              <a:t>życia społecznego </a:t>
            </a:r>
            <a:r>
              <a:rPr lang="pl-PL" sz="2800" b="1" dirty="0"/>
              <a:t>i </a:t>
            </a:r>
            <a:r>
              <a:rPr lang="pl-PL" sz="2800" b="1" dirty="0" smtClean="0"/>
              <a:t>ekonomicznego</a:t>
            </a:r>
            <a:r>
              <a:rPr lang="en-GB" sz="2800" b="1" dirty="0" smtClean="0"/>
              <a:t>.</a:t>
            </a:r>
            <a:endParaRPr lang="en-US" sz="2800" b="1" dirty="0" smtClean="0"/>
          </a:p>
          <a:p>
            <a:pPr eaLnBrk="1" hangingPunct="1">
              <a:buFont typeface="Wingdings 3" pitchFamily="18" charset="2"/>
              <a:buNone/>
            </a:pPr>
            <a:endParaRPr lang="lt-LT" sz="2800" b="1" dirty="0" smtClean="0"/>
          </a:p>
        </p:txBody>
      </p:sp>
      <p:sp>
        <p:nvSpPr>
          <p:cNvPr id="23554" name="Title 3"/>
          <p:cNvSpPr>
            <a:spLocks noGrp="1"/>
          </p:cNvSpPr>
          <p:nvPr>
            <p:ph type="title"/>
          </p:nvPr>
        </p:nvSpPr>
        <p:spPr>
          <a:xfrm>
            <a:off x="1466850" y="230188"/>
            <a:ext cx="7772400" cy="1320800"/>
          </a:xfrm>
        </p:spPr>
        <p:txBody>
          <a:bodyPr/>
          <a:lstStyle/>
          <a:p>
            <a:pPr algn="ctr" eaLnBrk="1" hangingPunct="1"/>
            <a:r>
              <a:rPr lang="pl-PL" b="1" dirty="0" smtClean="0"/>
              <a:t>Cele szczegółowe</a:t>
            </a:r>
            <a:r>
              <a:rPr lang="lt-LT" b="1" dirty="0" smtClean="0"/>
              <a:t> Modu</a:t>
            </a:r>
            <a:r>
              <a:rPr lang="pl-PL" b="1" dirty="0" err="1" smtClean="0"/>
              <a:t>łu</a:t>
            </a:r>
            <a:r>
              <a:rPr lang="lt-LT" b="1" dirty="0" smtClean="0"/>
              <a:t> III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a:xfrm>
            <a:off x="1444625" y="577850"/>
            <a:ext cx="8156575" cy="1082784"/>
          </a:xfrm>
        </p:spPr>
        <p:txBody>
          <a:bodyPr>
            <a:normAutofit fontScale="90000"/>
          </a:bodyPr>
          <a:lstStyle/>
          <a:p>
            <a:pPr eaLnBrk="1" hangingPunct="1"/>
            <a:r>
              <a:rPr lang="pl-PL" b="1" dirty="0" smtClean="0"/>
              <a:t>Narzędzia </a:t>
            </a:r>
            <a:r>
              <a:rPr lang="en-GB" b="1" dirty="0" smtClean="0"/>
              <a:t>Online</a:t>
            </a:r>
            <a:r>
              <a:rPr lang="pl-PL" b="1" dirty="0" smtClean="0"/>
              <a:t> do tworzenia mediów społecznościowych</a:t>
            </a:r>
            <a:endParaRPr lang="en-US" b="1" dirty="0" smtClean="0"/>
          </a:p>
        </p:txBody>
      </p:sp>
      <p:sp>
        <p:nvSpPr>
          <p:cNvPr id="61442" name="Content Placeholder 4"/>
          <p:cNvSpPr>
            <a:spLocks noGrp="1"/>
          </p:cNvSpPr>
          <p:nvPr>
            <p:ph idx="1"/>
          </p:nvPr>
        </p:nvSpPr>
        <p:spPr>
          <a:xfrm>
            <a:off x="677863" y="1736725"/>
            <a:ext cx="8596312" cy="4892675"/>
          </a:xfrm>
        </p:spPr>
        <p:txBody>
          <a:bodyPr/>
          <a:lstStyle/>
          <a:p>
            <a:pPr marL="0" indent="0" eaLnBrk="1" hangingPunct="1">
              <a:buFont typeface="Wingdings 3" pitchFamily="18" charset="2"/>
              <a:buNone/>
            </a:pPr>
            <a:r>
              <a:rPr lang="en-US" sz="2400" b="1" dirty="0" smtClean="0">
                <a:hlinkClick r:id="rId3"/>
              </a:rPr>
              <a:t>Http://www.socialmediaexaminer.com</a:t>
            </a:r>
            <a:endParaRPr lang="en-US" sz="2400" b="1" dirty="0" smtClean="0"/>
          </a:p>
          <a:p>
            <a:pPr marL="0" indent="0" eaLnBrk="1" hangingPunct="1"/>
            <a:r>
              <a:rPr lang="pl-PL" sz="2400" b="1" dirty="0" smtClean="0"/>
              <a:t>Jak korzystać z reklam na kanale </a:t>
            </a:r>
            <a:r>
              <a:rPr lang="lt-LT" sz="2400" b="1" dirty="0" smtClean="0"/>
              <a:t>youtube;</a:t>
            </a:r>
          </a:p>
          <a:p>
            <a:pPr marL="0" indent="0" eaLnBrk="1" hangingPunct="1"/>
            <a:r>
              <a:rPr lang="pl-PL" sz="2400" b="1" dirty="0" smtClean="0"/>
              <a:t>Jak utworzyć konto na Facebooku i wykorzystywać je do celów marketingowych: przeprowadzanie konkursów, tworzyć kampanie reklamowe oraz analizować rezultaty</a:t>
            </a:r>
            <a:r>
              <a:rPr lang="lt-LT" sz="2400" b="1" dirty="0" smtClean="0"/>
              <a:t>;</a:t>
            </a:r>
          </a:p>
          <a:p>
            <a:pPr marL="0" indent="0" eaLnBrk="1" hangingPunct="1"/>
            <a:r>
              <a:rPr lang="pl-PL" sz="2400" b="1" dirty="0" smtClean="0"/>
              <a:t>Jak wykorzystać reklamy na </a:t>
            </a:r>
            <a:r>
              <a:rPr lang="lt-LT" sz="2400" b="1" dirty="0" smtClean="0"/>
              <a:t>Twitter</a:t>
            </a:r>
            <a:r>
              <a:rPr lang="pl-PL" sz="2400" b="1" dirty="0" smtClean="0"/>
              <a:t>ze</a:t>
            </a:r>
            <a:r>
              <a:rPr lang="lt-LT" sz="2400" b="1" dirty="0" smtClean="0"/>
              <a:t>;</a:t>
            </a:r>
          </a:p>
          <a:p>
            <a:pPr marL="0" indent="0" eaLnBrk="1" hangingPunct="1"/>
            <a:r>
              <a:rPr lang="pl-PL" sz="2400" b="1" dirty="0" smtClean="0"/>
              <a:t>Jak tworzyć materiały wideo swoim smartfonem</a:t>
            </a:r>
            <a:r>
              <a:rPr lang="lt-LT" sz="2400" b="1" dirty="0" smtClean="0"/>
              <a:t>;</a:t>
            </a:r>
          </a:p>
          <a:p>
            <a:pPr marL="0" indent="0" eaLnBrk="1" hangingPunct="1"/>
            <a:r>
              <a:rPr lang="pl-PL" sz="2400" b="1" dirty="0" smtClean="0"/>
              <a:t>Jak wypromować swój biznes na </a:t>
            </a:r>
            <a:r>
              <a:rPr lang="lt-LT" sz="2400" b="1" dirty="0" smtClean="0"/>
              <a:t>Instagram</a:t>
            </a:r>
            <a:r>
              <a:rPr lang="pl-PL" sz="2400" b="1" dirty="0" err="1" smtClean="0"/>
              <a:t>ie</a:t>
            </a:r>
            <a:r>
              <a:rPr lang="lt-LT" sz="2400" b="1" dirty="0" smtClean="0"/>
              <a:t>;</a:t>
            </a:r>
          </a:p>
          <a:p>
            <a:pPr marL="0" indent="0" eaLnBrk="1" hangingPunct="1"/>
            <a:r>
              <a:rPr lang="pl-PL" sz="2400" b="1" dirty="0" smtClean="0"/>
              <a:t>Jak wykorzystać Pinterest w celach marketingowych</a:t>
            </a:r>
            <a:r>
              <a:rPr lang="lt-LT" sz="2400" b="1" dirty="0" smtClean="0"/>
              <a:t>;</a:t>
            </a:r>
          </a:p>
          <a:p>
            <a:pPr marL="0" indent="0" eaLnBrk="1" hangingPunct="1"/>
            <a:r>
              <a:rPr lang="pl-PL" sz="2400" b="1" dirty="0" smtClean="0"/>
              <a:t>Jak rozpocząć prowadzenie bloga biznesowego.</a:t>
            </a:r>
            <a:endParaRPr lang="lt-LT" sz="2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a:xfrm>
            <a:off x="1431925" y="609600"/>
            <a:ext cx="7842250" cy="673100"/>
          </a:xfrm>
        </p:spPr>
        <p:txBody>
          <a:bodyPr/>
          <a:lstStyle/>
          <a:p>
            <a:r>
              <a:rPr lang="pl-PL" b="1" i="1" dirty="0" smtClean="0"/>
              <a:t>W części szczegółowej </a:t>
            </a:r>
            <a:r>
              <a:rPr lang="en-GB" b="1" i="1" dirty="0" err="1" smtClean="0"/>
              <a:t>Modu</a:t>
            </a:r>
            <a:r>
              <a:rPr lang="pl-PL" b="1" i="1" dirty="0" err="1" smtClean="0"/>
              <a:t>łu</a:t>
            </a:r>
            <a:r>
              <a:rPr lang="en-GB" b="1" i="1" dirty="0" smtClean="0"/>
              <a:t> II</a:t>
            </a:r>
            <a:r>
              <a:rPr lang="lt-LT" b="1" i="1" dirty="0" smtClean="0"/>
              <a:t>I</a:t>
            </a:r>
            <a:r>
              <a:rPr lang="en-GB" b="1" i="1" dirty="0" smtClean="0"/>
              <a:t> </a:t>
            </a:r>
            <a:r>
              <a:rPr lang="pl-PL" b="1" i="1" dirty="0" smtClean="0"/>
              <a:t>prezentowany jest następujący temat</a:t>
            </a:r>
            <a:r>
              <a:rPr lang="en-GB" b="1" i="1" dirty="0" smtClean="0"/>
              <a:t>:</a:t>
            </a:r>
            <a:r>
              <a:rPr lang="pl-PL" b="1" i="1" dirty="0" smtClean="0"/>
              <a:t/>
            </a:r>
            <a:br>
              <a:rPr lang="pl-PL" b="1" i="1" dirty="0" smtClean="0"/>
            </a:br>
            <a:endParaRPr lang="en-US" b="1" i="1" dirty="0" smtClean="0"/>
          </a:p>
        </p:txBody>
      </p:sp>
      <p:sp>
        <p:nvSpPr>
          <p:cNvPr id="63490" name="Rectangle 3"/>
          <p:cNvSpPr>
            <a:spLocks noGrp="1"/>
          </p:cNvSpPr>
          <p:nvPr>
            <p:ph type="body" idx="4294967295"/>
          </p:nvPr>
        </p:nvSpPr>
        <p:spPr>
          <a:xfrm>
            <a:off x="656842" y="2927844"/>
            <a:ext cx="8596312" cy="3073564"/>
          </a:xfrm>
        </p:spPr>
        <p:txBody>
          <a:bodyPr/>
          <a:lstStyle/>
          <a:p>
            <a:pPr eaLnBrk="1" hangingPunct="1"/>
            <a:r>
              <a:rPr lang="pl-PL" sz="2800" b="1" dirty="0" smtClean="0"/>
              <a:t>Społeczne i psychologiczne aspekty pracy z osobami znajdującymi się w niekorzystnej sytuacji i motywowanie ich do większej aktywności w życiu społecznym i ekonomicznym</a:t>
            </a:r>
            <a:endParaRPr lang="en-US" sz="2800"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249363" y="0"/>
            <a:ext cx="8751887" cy="796925"/>
          </a:xfrm>
        </p:spPr>
        <p:txBody>
          <a:bodyPr/>
          <a:lstStyle/>
          <a:p>
            <a:pPr eaLnBrk="1" hangingPunct="1"/>
            <a:r>
              <a:rPr lang="pl-PL" sz="3200" dirty="0"/>
              <a:t>Społeczne i psychologiczne aspekty pracy z osobami znajdującymi się w niekorzystnej sytuacji </a:t>
            </a:r>
            <a:endParaRPr lang="en-US" sz="3200" dirty="0" smtClean="0"/>
          </a:p>
        </p:txBody>
      </p:sp>
      <p:sp>
        <p:nvSpPr>
          <p:cNvPr id="4" name="Content Placeholder 3"/>
          <p:cNvSpPr>
            <a:spLocks noGrp="1"/>
          </p:cNvSpPr>
          <p:nvPr>
            <p:ph type="body" sz="quarter" idx="11"/>
          </p:nvPr>
        </p:nvSpPr>
        <p:spPr>
          <a:xfrm>
            <a:off x="217488" y="1554163"/>
            <a:ext cx="10161587" cy="2576512"/>
          </a:xfrm>
        </p:spPr>
        <p:txBody>
          <a:bodyPr/>
          <a:lstStyle/>
          <a:p>
            <a:pPr eaLnBrk="1" hangingPunct="1">
              <a:lnSpc>
                <a:spcPct val="150000"/>
              </a:lnSpc>
              <a:buFont typeface="Arial" panose="020B0604020202020204" pitchFamily="34" charset="0"/>
              <a:buChar char="•"/>
              <a:defRPr/>
            </a:pPr>
            <a:r>
              <a:rPr lang="pl-PL" dirty="0" smtClean="0"/>
              <a:t>Pracując z osobami znajdującymi się w niekorzystnej sytuacji, nauczyciele osób dorosłych – praktycy, powinni wziąć pod uwagę kwestie społeczne i psychologiczne</a:t>
            </a:r>
            <a:r>
              <a:rPr lang="en-US" dirty="0" smtClean="0"/>
              <a:t>.</a:t>
            </a:r>
          </a:p>
          <a:p>
            <a:pPr marL="857250" lvl="1" indent="-342900" eaLnBrk="1" hangingPunct="1">
              <a:lnSpc>
                <a:spcPct val="150000"/>
              </a:lnSpc>
              <a:defRPr/>
            </a:pPr>
            <a:r>
              <a:rPr lang="en-US" sz="2000" dirty="0"/>
              <a:t> </a:t>
            </a:r>
            <a:r>
              <a:rPr lang="pl-PL" sz="2000" dirty="0" smtClean="0"/>
              <a:t>zmotywować ich do nauki przywrócić ich na rynek pracy korzystając z  </a:t>
            </a:r>
            <a:r>
              <a:rPr lang="en-GB" sz="2000" dirty="0" smtClean="0"/>
              <a:t>LSE</a:t>
            </a:r>
            <a:endParaRPr lang="en-US" sz="2000" dirty="0"/>
          </a:p>
          <a:p>
            <a:pPr marL="285750" indent="-285750" eaLnBrk="1" hangingPunct="1">
              <a:lnSpc>
                <a:spcPct val="150000"/>
              </a:lnSpc>
              <a:buFont typeface="Arial" panose="020B0604020202020204" pitchFamily="34" charset="0"/>
              <a:buChar char="•"/>
              <a:defRPr/>
            </a:pPr>
            <a:r>
              <a:rPr lang="en-GB" dirty="0" smtClean="0"/>
              <a:t>Erasmus</a:t>
            </a:r>
            <a:r>
              <a:rPr lang="en-GB" dirty="0"/>
              <a:t>+ </a:t>
            </a:r>
            <a:r>
              <a:rPr lang="pl-PL" dirty="0" smtClean="0"/>
              <a:t>definiuje </a:t>
            </a:r>
            <a:r>
              <a:rPr lang="pl-PL" i="1" dirty="0" smtClean="0"/>
              <a:t>osoby ze środowisk defaworyzowanych i znajdujące się w trudnej sytuacji</a:t>
            </a:r>
            <a:r>
              <a:rPr lang="pl-PL" dirty="0" smtClean="0"/>
              <a:t> jako osoby doświadczające</a:t>
            </a:r>
            <a:r>
              <a:rPr lang="en-GB" dirty="0" smtClean="0"/>
              <a:t>: </a:t>
            </a:r>
            <a:endParaRPr lang="en-GB" dirty="0"/>
          </a:p>
          <a:p>
            <a:pPr marL="1200150" lvl="2" indent="-342900" eaLnBrk="1" hangingPunct="1">
              <a:defRPr/>
            </a:pPr>
            <a:endParaRPr lang="en-GB" sz="2000" dirty="0"/>
          </a:p>
          <a:p>
            <a:pPr eaLnBrk="1" hangingPunct="1">
              <a:lnSpc>
                <a:spcPct val="150000"/>
              </a:lnSpc>
              <a:buFont typeface="Arial" panose="020B0604020202020204" pitchFamily="34" charset="0"/>
              <a:buChar char="•"/>
              <a:defRPr/>
            </a:pPr>
            <a:endParaRPr lang="el-GR" sz="2800" dirty="0"/>
          </a:p>
        </p:txBody>
      </p:sp>
      <p:graphicFrame>
        <p:nvGraphicFramePr>
          <p:cNvPr id="3" name="Diagram 2"/>
          <p:cNvGraphicFramePr/>
          <p:nvPr>
            <p:extLst>
              <p:ext uri="{D42A27DB-BD31-4B8C-83A1-F6EECF244321}">
                <p14:modId xmlns:p14="http://schemas.microsoft.com/office/powerpoint/2010/main" val="1108121793"/>
              </p:ext>
            </p:extLst>
          </p:nvPr>
        </p:nvGraphicFramePr>
        <p:xfrm>
          <a:off x="1055239" y="4170505"/>
          <a:ext cx="8627745" cy="237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189038" y="220663"/>
            <a:ext cx="8638134" cy="1320800"/>
          </a:xfrm>
        </p:spPr>
        <p:txBody>
          <a:bodyPr/>
          <a:lstStyle/>
          <a:p>
            <a:pPr eaLnBrk="1" hangingPunct="1"/>
            <a:r>
              <a:rPr lang="pl-PL" sz="3200" dirty="0" smtClean="0"/>
              <a:t>Pięć praktycznych strategii proponowanych przez psychologa</a:t>
            </a:r>
            <a:r>
              <a:rPr lang="en-US" sz="3200" dirty="0" smtClean="0"/>
              <a:t> </a:t>
            </a:r>
            <a:r>
              <a:rPr lang="en-US" sz="3200" b="1" dirty="0" err="1" smtClean="0"/>
              <a:t>Kierka</a:t>
            </a:r>
            <a:endParaRPr lang="el-GR" sz="3200" b="1" dirty="0" smtClean="0"/>
          </a:p>
        </p:txBody>
      </p:sp>
      <p:sp>
        <p:nvSpPr>
          <p:cNvPr id="69634" name="Content Placeholder 3"/>
          <p:cNvSpPr>
            <a:spLocks noGrp="1"/>
          </p:cNvSpPr>
          <p:nvPr>
            <p:ph type="body" sz="quarter" idx="11"/>
          </p:nvPr>
        </p:nvSpPr>
        <p:spPr>
          <a:xfrm>
            <a:off x="304800" y="1671638"/>
            <a:ext cx="9845675" cy="5100637"/>
          </a:xfrm>
        </p:spPr>
        <p:txBody>
          <a:bodyPr/>
          <a:lstStyle/>
          <a:p>
            <a:pPr marL="457200" indent="-457200" eaLnBrk="1" hangingPunct="1">
              <a:lnSpc>
                <a:spcPct val="150000"/>
              </a:lnSpc>
              <a:buFont typeface="Wingdings 3" pitchFamily="18" charset="2"/>
              <a:buAutoNum type="arabicPeriod"/>
            </a:pPr>
            <a:r>
              <a:rPr lang="pl-PL" b="1" dirty="0" smtClean="0"/>
              <a:t>Dla osób mających problemy z nauką</a:t>
            </a:r>
            <a:r>
              <a:rPr lang="en-GB" b="1" dirty="0" smtClean="0"/>
              <a:t> </a:t>
            </a:r>
            <a:r>
              <a:rPr lang="en-GB" dirty="0" smtClean="0"/>
              <a:t>– </a:t>
            </a:r>
            <a:r>
              <a:rPr lang="pl-PL" dirty="0" smtClean="0"/>
              <a:t>niska samoocena</a:t>
            </a:r>
            <a:r>
              <a:rPr lang="en-GB" dirty="0" smtClean="0"/>
              <a:t> </a:t>
            </a:r>
          </a:p>
          <a:p>
            <a:pPr marL="971550" lvl="1" indent="-457200" eaLnBrk="1" hangingPunct="1">
              <a:lnSpc>
                <a:spcPct val="150000"/>
              </a:lnSpc>
            </a:pPr>
            <a:r>
              <a:rPr lang="en-GB" sz="1800" dirty="0" smtClean="0"/>
              <a:t>“</a:t>
            </a:r>
            <a:r>
              <a:rPr lang="pl-PL" sz="1800" dirty="0" smtClean="0"/>
              <a:t>pomaga uczniom w przyjęciu realistycznych celów i oczekiwań, oferuje usługi wsparcia, takie jak mentoring czy doradztwo</a:t>
            </a:r>
            <a:r>
              <a:rPr lang="en-GB" sz="1800" dirty="0" smtClean="0"/>
              <a:t>”</a:t>
            </a:r>
          </a:p>
          <a:p>
            <a:pPr marL="457200" indent="-457200" eaLnBrk="1" hangingPunct="1">
              <a:lnSpc>
                <a:spcPct val="150000"/>
              </a:lnSpc>
              <a:buFont typeface="Wingdings 3" pitchFamily="18" charset="2"/>
              <a:buAutoNum type="arabicPeriod"/>
            </a:pPr>
            <a:r>
              <a:rPr lang="pl-PL" b="1" dirty="0" smtClean="0"/>
              <a:t>Dla osób mających problemy z przystosowaniem społecznym</a:t>
            </a:r>
            <a:r>
              <a:rPr lang="en-GB" dirty="0" smtClean="0"/>
              <a:t> </a:t>
            </a:r>
          </a:p>
          <a:p>
            <a:pPr marL="971550" lvl="1" indent="-457200" eaLnBrk="1" hangingPunct="1">
              <a:lnSpc>
                <a:spcPct val="150000"/>
              </a:lnSpc>
            </a:pPr>
            <a:r>
              <a:rPr lang="en-GB" sz="1800" dirty="0" smtClean="0"/>
              <a:t>“</a:t>
            </a:r>
            <a:r>
              <a:rPr lang="pl-PL" sz="1800" dirty="0" smtClean="0"/>
              <a:t>należy używać przekazu ustnego i rekrutacji bezpośredniej, rozpowszechniać przy pomocy dodatków do paragonów, rachunków telefonicznych czy ulotek rozdawanych w szkołach</a:t>
            </a:r>
            <a:r>
              <a:rPr lang="en-GB" sz="1800" dirty="0" smtClean="0"/>
              <a:t>; </a:t>
            </a:r>
          </a:p>
          <a:p>
            <a:pPr marL="971550" lvl="1" indent="-457200" eaLnBrk="1" hangingPunct="1">
              <a:lnSpc>
                <a:spcPct val="150000"/>
              </a:lnSpc>
            </a:pPr>
            <a:r>
              <a:rPr lang="pl-PL" sz="1800" dirty="0" smtClean="0"/>
              <a:t>Zwiększyć rozpoznawalność programu poprzez wykorzystanie akcji społecznościowych i zapewnić integrację społeczną uczniów</a:t>
            </a:r>
            <a:r>
              <a:rPr lang="en-GB" sz="1800" dirty="0" smtClean="0"/>
              <a:t>”. </a:t>
            </a:r>
          </a:p>
          <a:p>
            <a:pPr marL="457200" indent="-457200" eaLnBrk="1" hangingPunct="1">
              <a:lnSpc>
                <a:spcPct val="150000"/>
              </a:lnSpc>
              <a:buFont typeface="Wingdings 3" pitchFamily="18" charset="2"/>
              <a:buAutoNum type="arabicPeriod"/>
            </a:pPr>
            <a:endParaRPr lang="en-GB" dirty="0" smtClean="0"/>
          </a:p>
          <a:p>
            <a:pPr marL="457200" indent="-457200" eaLnBrk="1" hangingPunct="1">
              <a:lnSpc>
                <a:spcPct val="150000"/>
              </a:lnSpc>
              <a:buFont typeface="Wingdings 3" pitchFamily="18" charset="2"/>
              <a:buAutoNum type="arabicPeriod"/>
            </a:pP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279525" y="220663"/>
            <a:ext cx="7994650" cy="1320800"/>
          </a:xfrm>
        </p:spPr>
        <p:txBody>
          <a:bodyPr/>
          <a:lstStyle/>
          <a:p>
            <a:pPr eaLnBrk="1" hangingPunct="1"/>
            <a:r>
              <a:rPr lang="pl-PL" sz="3200" dirty="0"/>
              <a:t>Pięć praktycznych strategii proponowanych przez psychologa</a:t>
            </a:r>
            <a:r>
              <a:rPr lang="en-US" sz="3200" dirty="0"/>
              <a:t> </a:t>
            </a:r>
            <a:r>
              <a:rPr lang="en-US" sz="3200" b="1" dirty="0" err="1"/>
              <a:t>Kierka</a:t>
            </a:r>
            <a:endParaRPr lang="el-GR" sz="3200" b="1" dirty="0" smtClean="0"/>
          </a:p>
        </p:txBody>
      </p:sp>
      <p:sp>
        <p:nvSpPr>
          <p:cNvPr id="71682" name="Content Placeholder 3"/>
          <p:cNvSpPr>
            <a:spLocks noGrp="1"/>
          </p:cNvSpPr>
          <p:nvPr>
            <p:ph type="body" sz="quarter" idx="11"/>
          </p:nvPr>
        </p:nvSpPr>
        <p:spPr>
          <a:xfrm>
            <a:off x="304800" y="1541463"/>
            <a:ext cx="9783763" cy="5230812"/>
          </a:xfrm>
        </p:spPr>
        <p:txBody>
          <a:bodyPr/>
          <a:lstStyle/>
          <a:p>
            <a:pPr marL="457200" indent="-457200" eaLnBrk="1" hangingPunct="1">
              <a:lnSpc>
                <a:spcPct val="150000"/>
              </a:lnSpc>
              <a:buFont typeface="Trebuchet MS" pitchFamily="34" charset="0"/>
              <a:buAutoNum type="arabicPeriod" startAt="3"/>
            </a:pPr>
            <a:r>
              <a:rPr lang="pl-PL" b="1" dirty="0" smtClean="0"/>
              <a:t>Dla osób doświadczających barier organizacyjnych </a:t>
            </a:r>
            <a:r>
              <a:rPr lang="en-GB" dirty="0" smtClean="0"/>
              <a:t>– </a:t>
            </a:r>
          </a:p>
          <a:p>
            <a:pPr marL="971550" lvl="1" indent="-457200" eaLnBrk="1" hangingPunct="1">
              <a:lnSpc>
                <a:spcPct val="150000"/>
              </a:lnSpc>
            </a:pPr>
            <a:r>
              <a:rPr lang="en-GB" sz="1800" dirty="0" smtClean="0"/>
              <a:t>“</a:t>
            </a:r>
            <a:r>
              <a:rPr lang="pl-PL" sz="1800" dirty="0" smtClean="0"/>
              <a:t>zaoferować programy szkoleniowe w dogodnych lokalizacjach, o elastycznym grafiku, tak aby dopasować je lepiej do stylu życia słuchaczy, zorganizować transport i opiekę nad dziećmi dla samotnych rodziców</a:t>
            </a:r>
            <a:r>
              <a:rPr lang="en-GB" sz="1800" dirty="0" smtClean="0"/>
              <a:t>”. </a:t>
            </a:r>
            <a:endParaRPr lang="en-GB" sz="1800" b="1" dirty="0" smtClean="0"/>
          </a:p>
          <a:p>
            <a:pPr marL="457200" indent="-457200" eaLnBrk="1" hangingPunct="1">
              <a:lnSpc>
                <a:spcPct val="150000"/>
              </a:lnSpc>
              <a:buFont typeface="Trebuchet MS" pitchFamily="34" charset="0"/>
              <a:buAutoNum type="arabicPeriod" startAt="3"/>
            </a:pPr>
            <a:r>
              <a:rPr lang="pl-PL" b="1" dirty="0" smtClean="0"/>
              <a:t>Dla osób cechujących się negatywnym podejściem </a:t>
            </a:r>
            <a:r>
              <a:rPr lang="en-GB" dirty="0" smtClean="0"/>
              <a:t>– </a:t>
            </a:r>
          </a:p>
          <a:p>
            <a:pPr marL="971550" lvl="1" indent="-457200" eaLnBrk="1" hangingPunct="1">
              <a:lnSpc>
                <a:spcPct val="150000"/>
              </a:lnSpc>
            </a:pPr>
            <a:r>
              <a:rPr lang="en-GB" sz="1800" dirty="0" smtClean="0"/>
              <a:t>“</a:t>
            </a:r>
            <a:r>
              <a:rPr lang="pl-PL" sz="1800" dirty="0" smtClean="0"/>
              <a:t>pokazać historie sukcesu w nauce i prowadzeniu biznesu” podkreślić różnicę pomiędzy nauką formalną i </a:t>
            </a:r>
            <a:r>
              <a:rPr lang="pl-PL" sz="1800" dirty="0" err="1" smtClean="0"/>
              <a:t>pozaformalną</a:t>
            </a:r>
            <a:r>
              <a:rPr lang="en-GB" sz="1800" dirty="0" smtClean="0"/>
              <a:t>. </a:t>
            </a:r>
          </a:p>
          <a:p>
            <a:pPr marL="457200" indent="-457200" eaLnBrk="1" hangingPunct="1">
              <a:lnSpc>
                <a:spcPct val="150000"/>
              </a:lnSpc>
              <a:buFont typeface="Arial" charset="0"/>
              <a:buAutoNum type="arabicPeriod" startAt="3"/>
            </a:pPr>
            <a:r>
              <a:rPr lang="pl-PL" b="1" dirty="0" smtClean="0"/>
              <a:t>Dla osób niskich ambicjach </a:t>
            </a:r>
            <a:r>
              <a:rPr lang="en-GB" dirty="0" smtClean="0"/>
              <a:t>– </a:t>
            </a:r>
          </a:p>
          <a:p>
            <a:pPr marL="971550" lvl="1" indent="-457200" eaLnBrk="1" hangingPunct="1">
              <a:lnSpc>
                <a:spcPct val="150000"/>
              </a:lnSpc>
            </a:pPr>
            <a:r>
              <a:rPr lang="en-GB" sz="1800" dirty="0" smtClean="0"/>
              <a:t>“</a:t>
            </a:r>
            <a:r>
              <a:rPr lang="pl-PL" sz="1800" dirty="0" smtClean="0"/>
              <a:t>koncentrują się na umiejętnościach znalezienia zatrudnienia; oferują najbardziej opłacalne rozwiązania w zakresie edukacji i usług</a:t>
            </a:r>
            <a:r>
              <a:rPr lang="en-GB" sz="1800" dirty="0" smtClean="0"/>
              <a:t>” (</a:t>
            </a:r>
            <a:r>
              <a:rPr lang="en-GB" sz="1800" dirty="0" err="1" smtClean="0"/>
              <a:t>Kierka</a:t>
            </a:r>
            <a:r>
              <a:rPr lang="en-GB" sz="1800" dirty="0" smtClean="0"/>
              <a:t>, 1988).</a:t>
            </a:r>
            <a:endParaRPr lang="en-US" sz="1800" dirty="0" smtClean="0"/>
          </a:p>
          <a:p>
            <a:pPr marL="457200" indent="-457200" eaLnBrk="1" hangingPunct="1">
              <a:lnSpc>
                <a:spcPct val="150000"/>
              </a:lnSpc>
              <a:buFont typeface="Wingdings 3" pitchFamily="18" charset="2"/>
              <a:buAutoNum type="arabicPeriod" startAt="3"/>
            </a:pPr>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482725" y="112713"/>
            <a:ext cx="9700282" cy="1400777"/>
          </a:xfrm>
        </p:spPr>
        <p:txBody>
          <a:bodyPr/>
          <a:lstStyle/>
          <a:p>
            <a:pPr eaLnBrk="1" hangingPunct="1"/>
            <a:r>
              <a:rPr lang="pl-PL" sz="3200" dirty="0" smtClean="0"/>
              <a:t>Jak pracować z osobami doświadczającymi problemów ekonomicznych </a:t>
            </a:r>
            <a:r>
              <a:rPr lang="lt-LT" sz="3200" dirty="0" smtClean="0">
                <a:latin typeface="Arial" charset="0"/>
              </a:rPr>
              <a:t>(</a:t>
            </a:r>
            <a:r>
              <a:rPr lang="en-US" sz="3200" dirty="0" smtClean="0"/>
              <a:t>Brandi</a:t>
            </a:r>
            <a:r>
              <a:rPr lang="lt-LT" sz="3200" dirty="0" smtClean="0">
                <a:latin typeface="Arial" charset="0"/>
              </a:rPr>
              <a:t>)?</a:t>
            </a:r>
            <a:endParaRPr lang="el-GR" sz="3200" dirty="0" smtClean="0">
              <a:latin typeface="Arial" charset="0"/>
            </a:endParaRPr>
          </a:p>
        </p:txBody>
      </p:sp>
      <p:sp>
        <p:nvSpPr>
          <p:cNvPr id="73730" name="Content Placeholder 3"/>
          <p:cNvSpPr>
            <a:spLocks noGrp="1"/>
          </p:cNvSpPr>
          <p:nvPr>
            <p:ph type="body" sz="quarter" idx="11"/>
          </p:nvPr>
        </p:nvSpPr>
        <p:spPr>
          <a:xfrm>
            <a:off x="304800" y="2041525"/>
            <a:ext cx="9783763" cy="4730750"/>
          </a:xfrm>
        </p:spPr>
        <p:txBody>
          <a:bodyPr/>
          <a:lstStyle/>
          <a:p>
            <a:pPr eaLnBrk="1" hangingPunct="1">
              <a:lnSpc>
                <a:spcPct val="150000"/>
              </a:lnSpc>
              <a:buFont typeface="Wingdings 3" pitchFamily="18" charset="2"/>
              <a:buNone/>
            </a:pPr>
            <a:r>
              <a:rPr lang="pl-PL" sz="2400" dirty="0" smtClean="0"/>
              <a:t>Główne zadania nauczycieli osób dorosłych będących moderatorami i doradcami</a:t>
            </a:r>
            <a:r>
              <a:rPr lang="en-GB" sz="2400" dirty="0" smtClean="0"/>
              <a:t>:</a:t>
            </a:r>
          </a:p>
          <a:p>
            <a:pPr marL="857250" lvl="1" indent="-342900" eaLnBrk="1" hangingPunct="1">
              <a:lnSpc>
                <a:spcPct val="150000"/>
              </a:lnSpc>
            </a:pPr>
            <a:r>
              <a:rPr lang="pl-PL" sz="2400" dirty="0" smtClean="0"/>
              <a:t>Nawiązać dobre relacje ze słuchaczem</a:t>
            </a:r>
            <a:endParaRPr lang="en-GB" sz="2400" dirty="0" smtClean="0"/>
          </a:p>
          <a:p>
            <a:pPr marL="857250" lvl="1" indent="-342900" eaLnBrk="1" hangingPunct="1">
              <a:lnSpc>
                <a:spcPct val="150000"/>
              </a:lnSpc>
            </a:pPr>
            <a:r>
              <a:rPr lang="pl-PL" sz="2400" dirty="0" smtClean="0"/>
              <a:t>Ustalić wysokie oczekiwania</a:t>
            </a:r>
            <a:endParaRPr lang="en-GB" sz="2400" dirty="0" smtClean="0"/>
          </a:p>
          <a:p>
            <a:pPr marL="857250" lvl="1" indent="-342900" eaLnBrk="1" hangingPunct="1">
              <a:lnSpc>
                <a:spcPct val="150000"/>
              </a:lnSpc>
            </a:pPr>
            <a:r>
              <a:rPr lang="pl-PL" sz="2400" dirty="0" smtClean="0"/>
              <a:t>Doradzać i monitorować postępy w nauce</a:t>
            </a:r>
            <a:endParaRPr lang="en-GB" sz="2400" dirty="0" smtClean="0"/>
          </a:p>
          <a:p>
            <a:pPr marL="857250" lvl="1" indent="-342900" eaLnBrk="1" hangingPunct="1">
              <a:lnSpc>
                <a:spcPct val="150000"/>
              </a:lnSpc>
            </a:pPr>
            <a:r>
              <a:rPr lang="pl-PL" sz="2400" dirty="0" smtClean="0"/>
              <a:t>Wybrać odpowiednie materiały nauczania oraz narzędzia wsparcia</a:t>
            </a:r>
            <a:endParaRPr lang="en-GB"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290035" y="385380"/>
            <a:ext cx="7994650" cy="1096580"/>
          </a:xfrm>
        </p:spPr>
        <p:txBody>
          <a:bodyPr/>
          <a:lstStyle/>
          <a:p>
            <a:pPr eaLnBrk="1" hangingPunct="1"/>
            <a:r>
              <a:rPr lang="pl-PL" sz="3200" b="1" dirty="0" smtClean="0"/>
              <a:t>Słuchacze doświadczający barier kulturowych</a:t>
            </a:r>
            <a:endParaRPr lang="el-GR" sz="3200" b="1" dirty="0" smtClean="0"/>
          </a:p>
        </p:txBody>
      </p:sp>
      <p:sp>
        <p:nvSpPr>
          <p:cNvPr id="77826" name="Content Placeholder 3"/>
          <p:cNvSpPr>
            <a:spLocks noGrp="1"/>
          </p:cNvSpPr>
          <p:nvPr>
            <p:ph type="body" sz="quarter" idx="11"/>
          </p:nvPr>
        </p:nvSpPr>
        <p:spPr>
          <a:xfrm>
            <a:off x="733918" y="1694683"/>
            <a:ext cx="8532812" cy="4975225"/>
          </a:xfrm>
        </p:spPr>
        <p:txBody>
          <a:bodyPr/>
          <a:lstStyle/>
          <a:p>
            <a:pPr eaLnBrk="1" hangingPunct="1">
              <a:lnSpc>
                <a:spcPct val="150000"/>
              </a:lnSpc>
              <a:buFont typeface="Wingdings 3" pitchFamily="18" charset="2"/>
              <a:buNone/>
            </a:pPr>
            <a:r>
              <a:rPr lang="pl-PL" sz="2200" b="1" dirty="0" smtClean="0"/>
              <a:t>Nauczyciel osób dorosłych </a:t>
            </a:r>
            <a:r>
              <a:rPr lang="pl-PL" sz="2200" dirty="0" smtClean="0"/>
              <a:t>powinien</a:t>
            </a:r>
            <a:r>
              <a:rPr lang="en-GB" sz="2200" dirty="0" smtClean="0"/>
              <a:t>:</a:t>
            </a:r>
          </a:p>
          <a:p>
            <a:pPr marL="800100" lvl="1" eaLnBrk="1" hangingPunct="1">
              <a:lnSpc>
                <a:spcPct val="150000"/>
              </a:lnSpc>
            </a:pPr>
            <a:r>
              <a:rPr lang="pl-PL" sz="2200" dirty="0" smtClean="0"/>
              <a:t>Znać i brać pod uwagę oczekiwania grupy docelowej</a:t>
            </a:r>
            <a:r>
              <a:rPr lang="lt-LT" sz="2200" dirty="0" smtClean="0"/>
              <a:t>;</a:t>
            </a:r>
            <a:endParaRPr lang="en-GB" sz="2200" dirty="0" smtClean="0"/>
          </a:p>
          <a:p>
            <a:pPr marL="800100" lvl="1" eaLnBrk="1" hangingPunct="1">
              <a:lnSpc>
                <a:spcPct val="150000"/>
              </a:lnSpc>
            </a:pPr>
            <a:r>
              <a:rPr lang="pl-PL" sz="2200" dirty="0" smtClean="0"/>
              <a:t>Próbować dostosować program do potrzeb słuchaczy</a:t>
            </a:r>
            <a:r>
              <a:rPr lang="lt-LT" sz="2200" dirty="0" smtClean="0"/>
              <a:t>;</a:t>
            </a:r>
            <a:endParaRPr lang="en-GB" sz="2200" dirty="0" smtClean="0"/>
          </a:p>
          <a:p>
            <a:pPr marL="800100" lvl="1" eaLnBrk="1" hangingPunct="1">
              <a:lnSpc>
                <a:spcPct val="150000"/>
              </a:lnSpc>
            </a:pPr>
            <a:r>
              <a:rPr lang="pl-PL" sz="2200" dirty="0" smtClean="0"/>
              <a:t>Rozwijać ich kompetencje kulturowe w celu lepszego zrozumienia różnorodności</a:t>
            </a:r>
            <a:r>
              <a:rPr lang="lt-LT" sz="2200" dirty="0" smtClean="0"/>
              <a:t>;</a:t>
            </a:r>
            <a:endParaRPr lang="en-GB" sz="2200" dirty="0" smtClean="0"/>
          </a:p>
          <a:p>
            <a:pPr marL="800100" lvl="1" eaLnBrk="1" hangingPunct="1">
              <a:lnSpc>
                <a:spcPct val="150000"/>
              </a:lnSpc>
            </a:pPr>
            <a:r>
              <a:rPr lang="pl-PL" sz="2200" dirty="0" smtClean="0"/>
              <a:t>Rozwinąć podejście strategiczne aby wyjść naprzeciw potrzebom mniejszości</a:t>
            </a:r>
            <a:endParaRPr lang="en-GB" sz="22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279525" y="220663"/>
            <a:ext cx="7994650" cy="1052512"/>
          </a:xfrm>
        </p:spPr>
        <p:txBody>
          <a:bodyPr/>
          <a:lstStyle/>
          <a:p>
            <a:pPr eaLnBrk="1" hangingPunct="1"/>
            <a:r>
              <a:rPr lang="pl-PL" sz="3200" b="1" dirty="0" smtClean="0"/>
              <a:t>Osoby z problemami zdrowotnymi – fizycznymi i psychicznymi</a:t>
            </a:r>
            <a:endParaRPr lang="el-GR" sz="3200" b="1" dirty="0" smtClean="0"/>
          </a:p>
        </p:txBody>
      </p:sp>
      <p:sp>
        <p:nvSpPr>
          <p:cNvPr id="83970" name="Content Placeholder 3"/>
          <p:cNvSpPr>
            <a:spLocks noGrp="1"/>
          </p:cNvSpPr>
          <p:nvPr>
            <p:ph type="body" sz="quarter" idx="11"/>
          </p:nvPr>
        </p:nvSpPr>
        <p:spPr>
          <a:xfrm>
            <a:off x="317062" y="1419390"/>
            <a:ext cx="9834563" cy="5186362"/>
          </a:xfrm>
        </p:spPr>
        <p:txBody>
          <a:bodyPr/>
          <a:lstStyle/>
          <a:p>
            <a:pPr eaLnBrk="1" hangingPunct="1">
              <a:lnSpc>
                <a:spcPct val="150000"/>
              </a:lnSpc>
              <a:buFont typeface="Arial" charset="0"/>
              <a:buNone/>
            </a:pPr>
            <a:r>
              <a:rPr lang="pl-PL" b="1" dirty="0" smtClean="0"/>
              <a:t>Osoby niepełnosprawne</a:t>
            </a:r>
            <a:r>
              <a:rPr lang="en-GB" b="1" dirty="0" smtClean="0"/>
              <a:t>: </a:t>
            </a:r>
            <a:endParaRPr lang="en-GB" b="1" dirty="0" smtClean="0"/>
          </a:p>
          <a:p>
            <a:pPr marL="971550" lvl="1" indent="-457200" eaLnBrk="1" hangingPunct="1">
              <a:lnSpc>
                <a:spcPct val="150000"/>
              </a:lnSpc>
              <a:buFont typeface="Trebuchet MS" pitchFamily="34" charset="0"/>
              <a:buAutoNum type="arabicPeriod"/>
            </a:pPr>
            <a:r>
              <a:rPr lang="pl-PL" sz="2000" dirty="0" smtClean="0"/>
              <a:t>Często brakuje im wiary w siebie, szczególnie osobom z problemami natury psychicznej</a:t>
            </a:r>
            <a:r>
              <a:rPr lang="en-GB" sz="2000" dirty="0" smtClean="0"/>
              <a:t>.</a:t>
            </a:r>
            <a:endParaRPr lang="en-GB" sz="2000" dirty="0" smtClean="0"/>
          </a:p>
          <a:p>
            <a:pPr marL="971550" lvl="1" indent="-457200" eaLnBrk="1" hangingPunct="1">
              <a:lnSpc>
                <a:spcPct val="150000"/>
              </a:lnSpc>
              <a:buFont typeface="Trebuchet MS" pitchFamily="34" charset="0"/>
              <a:buAutoNum type="arabicPeriod"/>
            </a:pPr>
            <a:r>
              <a:rPr lang="pl-PL" sz="2000" dirty="0" smtClean="0"/>
              <a:t>Często potrzebują większego wsparcia</a:t>
            </a:r>
            <a:endParaRPr lang="en-GB" sz="2000" dirty="0" smtClean="0"/>
          </a:p>
          <a:p>
            <a:pPr eaLnBrk="1" hangingPunct="1">
              <a:lnSpc>
                <a:spcPct val="150000"/>
              </a:lnSpc>
              <a:buFont typeface="Arial" charset="0"/>
              <a:buNone/>
            </a:pPr>
            <a:r>
              <a:rPr lang="pl-PL" b="1" dirty="0" smtClean="0"/>
              <a:t>Nauczyciel osób dorosłych powinien potrafić zachęcić osoby z niepełnosprawnością do większej aktywności</a:t>
            </a:r>
            <a:r>
              <a:rPr lang="en-GB" b="1" dirty="0" smtClean="0"/>
              <a:t>:</a:t>
            </a:r>
            <a:endParaRPr lang="en-GB" b="1" dirty="0" smtClean="0"/>
          </a:p>
          <a:p>
            <a:pPr marL="971550" lvl="1" indent="-457200" eaLnBrk="1" hangingPunct="1">
              <a:lnSpc>
                <a:spcPct val="150000"/>
              </a:lnSpc>
              <a:buFont typeface="Trebuchet MS" pitchFamily="34" charset="0"/>
              <a:buAutoNum type="arabicPeriod"/>
            </a:pPr>
            <a:r>
              <a:rPr lang="pl-PL" sz="2000" dirty="0" smtClean="0"/>
              <a:t>Informując je o możliwościach samozatrudnienia</a:t>
            </a:r>
            <a:endParaRPr lang="en-GB" sz="2000" dirty="0" smtClean="0"/>
          </a:p>
          <a:p>
            <a:pPr marL="971550" lvl="1" indent="-457200" eaLnBrk="1" hangingPunct="1">
              <a:lnSpc>
                <a:spcPct val="150000"/>
              </a:lnSpc>
              <a:buFont typeface="Trebuchet MS" pitchFamily="34" charset="0"/>
              <a:buAutoNum type="arabicPeriod"/>
            </a:pPr>
            <a:r>
              <a:rPr lang="pl-PL" sz="2000" dirty="0" smtClean="0"/>
              <a:t>Zapewniając potencjalnym przyszłym przedsiębiorcom </a:t>
            </a:r>
            <a:r>
              <a:rPr lang="pl-PL" sz="2000" b="1" dirty="0" smtClean="0"/>
              <a:t>radę i wsparcie  </a:t>
            </a:r>
            <a:r>
              <a:rPr lang="pl-PL" sz="2000" dirty="0" smtClean="0"/>
              <a:t>oraz budując ich pewność siebie i zachęcając do założenia działalności.</a:t>
            </a:r>
            <a:endParaRPr lang="en-GB" sz="2000" dirty="0" smtClean="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304925" y="276225"/>
            <a:ext cx="9371013" cy="1044575"/>
          </a:xfrm>
        </p:spPr>
        <p:txBody>
          <a:bodyPr/>
          <a:lstStyle/>
          <a:p>
            <a:pPr eaLnBrk="1" hangingPunct="1"/>
            <a:r>
              <a:rPr lang="pl-PL" sz="3200" b="1" dirty="0" smtClean="0"/>
              <a:t>Osoby napotykające bariery natury geograficznej</a:t>
            </a:r>
            <a:endParaRPr lang="el-GR" sz="3200" b="1" dirty="0" smtClean="0"/>
          </a:p>
        </p:txBody>
      </p:sp>
      <p:sp>
        <p:nvSpPr>
          <p:cNvPr id="86018" name="Content Placeholder 3"/>
          <p:cNvSpPr>
            <a:spLocks noGrp="1"/>
          </p:cNvSpPr>
          <p:nvPr>
            <p:ph type="body" sz="quarter" idx="11"/>
          </p:nvPr>
        </p:nvSpPr>
        <p:spPr>
          <a:xfrm>
            <a:off x="304800" y="1398370"/>
            <a:ext cx="9783763" cy="5212637"/>
          </a:xfrm>
        </p:spPr>
        <p:txBody>
          <a:bodyPr/>
          <a:lstStyle/>
          <a:p>
            <a:pPr eaLnBrk="1" hangingPunct="1">
              <a:lnSpc>
                <a:spcPct val="150000"/>
              </a:lnSpc>
              <a:buFont typeface="Arial" charset="0"/>
              <a:buChar char="•"/>
            </a:pPr>
            <a:r>
              <a:rPr lang="pl-PL" sz="2400" dirty="0" smtClean="0"/>
              <a:t>Osobom takim może brakować </a:t>
            </a:r>
            <a:r>
              <a:rPr lang="pl-PL" sz="2400" b="1" dirty="0" smtClean="0"/>
              <a:t>umiejętności samodzielnej nauki, </a:t>
            </a:r>
            <a:r>
              <a:rPr lang="pl-PL" sz="2400" dirty="0" smtClean="0"/>
              <a:t>w związku z tym nauczyciel powinien poprowadzić ich przez proces nauki aż do momentu kiedy będą w stanie uczyć się samodzielnie</a:t>
            </a:r>
            <a:r>
              <a:rPr lang="en-US" sz="2400" dirty="0" smtClean="0"/>
              <a:t>. </a:t>
            </a:r>
            <a:endParaRPr lang="en-GB" sz="2400" dirty="0" smtClean="0"/>
          </a:p>
          <a:p>
            <a:pPr eaLnBrk="1" hangingPunct="1">
              <a:lnSpc>
                <a:spcPct val="150000"/>
              </a:lnSpc>
              <a:buFont typeface="Arial" charset="0"/>
              <a:buChar char="•"/>
            </a:pPr>
            <a:r>
              <a:rPr lang="pl-PL" sz="2400" dirty="0" smtClean="0"/>
              <a:t>Jakkolwiek, nauczyciel powinien mieć świadomość tego że technologie ICT nie są wystarczającym wsparciem, o ile nie są odpowiednio wykorzystywane jako pomoc i wsparcie w procesie uczenia</a:t>
            </a:r>
            <a:r>
              <a:rPr lang="en-US" sz="2400" dirty="0" smtClean="0"/>
              <a:t>.</a:t>
            </a:r>
            <a:endParaRPr lang="en-US" sz="2400" dirty="0" smtClean="0"/>
          </a:p>
          <a:p>
            <a:pPr eaLnBrk="1" hangingPunct="1">
              <a:lnSpc>
                <a:spcPct val="150000"/>
              </a:lnSpc>
              <a:buFont typeface="Arial" charset="0"/>
              <a:buChar char="•"/>
            </a:pPr>
            <a:r>
              <a:rPr lang="pl-PL" sz="2400" b="1" dirty="0" smtClean="0"/>
              <a:t>Podejście oparte na nauce odwróconej </a:t>
            </a:r>
            <a:r>
              <a:rPr lang="pl-PL" sz="2400" dirty="0" smtClean="0"/>
              <a:t>powinno zostać maksymalnie wykorzystane</a:t>
            </a:r>
            <a:r>
              <a:rPr lang="en-US" sz="1800" dirty="0" smtClean="0"/>
              <a:t>.</a:t>
            </a:r>
            <a:endParaRPr lang="en-GB"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279525" y="220663"/>
            <a:ext cx="7994650" cy="1320800"/>
          </a:xfrm>
        </p:spPr>
        <p:txBody>
          <a:bodyPr/>
          <a:lstStyle/>
          <a:p>
            <a:pPr algn="ctr" eaLnBrk="1" hangingPunct="1"/>
            <a:r>
              <a:rPr lang="pl-PL" sz="3200" b="1" dirty="0" smtClean="0">
                <a:latin typeface="Arial" charset="0"/>
              </a:rPr>
              <a:t>Motywowanie osób znajdujących się w trudnej sytuacji </a:t>
            </a:r>
            <a:endParaRPr lang="el-GR" sz="3200" b="1" dirty="0" smtClean="0"/>
          </a:p>
        </p:txBody>
      </p:sp>
      <p:sp>
        <p:nvSpPr>
          <p:cNvPr id="88066" name="Content Placeholder 3"/>
          <p:cNvSpPr>
            <a:spLocks noGrp="1"/>
          </p:cNvSpPr>
          <p:nvPr>
            <p:ph type="body" sz="quarter" idx="11"/>
          </p:nvPr>
        </p:nvSpPr>
        <p:spPr>
          <a:xfrm>
            <a:off x="715963" y="1220788"/>
            <a:ext cx="9396412" cy="5637212"/>
          </a:xfrm>
        </p:spPr>
        <p:txBody>
          <a:bodyPr/>
          <a:lstStyle/>
          <a:p>
            <a:pPr eaLnBrk="1" hangingPunct="1">
              <a:lnSpc>
                <a:spcPct val="150000"/>
              </a:lnSpc>
              <a:buFont typeface="Wingdings 3" pitchFamily="18" charset="2"/>
              <a:buNone/>
            </a:pPr>
            <a:r>
              <a:rPr lang="pl-PL" sz="1800" b="1" i="1" dirty="0" smtClean="0">
                <a:solidFill>
                  <a:srgbClr val="6C911D"/>
                </a:solidFill>
              </a:rPr>
              <a:t>“Nauka przedsiębiorczości nie polega wyłącznie na nauczaniu prowadzenia firmy, ale dotyczy również zachęcania do kreatywnego myślenia i promowania poczucia własnej wartości i odpowiedzialności”</a:t>
            </a:r>
            <a:endParaRPr lang="pl-PL" sz="1800" b="1" i="1" dirty="0" smtClean="0">
              <a:solidFill>
                <a:srgbClr val="6C911D"/>
              </a:solidFill>
              <a:latin typeface="Arial" charset="0"/>
            </a:endParaRPr>
          </a:p>
          <a:p>
            <a:pPr eaLnBrk="1" hangingPunct="1">
              <a:lnSpc>
                <a:spcPct val="150000"/>
              </a:lnSpc>
              <a:buFont typeface="Wingdings 3" pitchFamily="18" charset="2"/>
              <a:buNone/>
            </a:pPr>
            <a:r>
              <a:rPr lang="pl-PL" sz="1800" b="1" dirty="0" smtClean="0"/>
              <a:t>Nauka przedsiębiorczości obejmuje następujące tematy</a:t>
            </a:r>
            <a:r>
              <a:rPr lang="pl-PL" sz="1800" b="1" dirty="0" smtClean="0"/>
              <a:t>:</a:t>
            </a:r>
          </a:p>
          <a:p>
            <a:pPr marL="857250" lvl="1" indent="-342900" eaLnBrk="1" hangingPunct="1">
              <a:lnSpc>
                <a:spcPct val="150000"/>
              </a:lnSpc>
              <a:buFont typeface="Wingdings 3" pitchFamily="18" charset="2"/>
              <a:buNone/>
            </a:pPr>
            <a:r>
              <a:rPr lang="pl-PL" sz="1800" b="1" dirty="0" smtClean="0"/>
              <a:t>•	</a:t>
            </a:r>
            <a:r>
              <a:rPr lang="pl-PL" sz="1800" b="1" dirty="0" smtClean="0"/>
              <a:t>uczenie się niezależności</a:t>
            </a:r>
            <a:r>
              <a:rPr lang="pl-PL" sz="1800" b="1" dirty="0" smtClean="0"/>
              <a:t>; </a:t>
            </a:r>
          </a:p>
          <a:p>
            <a:pPr marL="857250" lvl="1" indent="-342900" eaLnBrk="1" hangingPunct="1">
              <a:lnSpc>
                <a:spcPct val="150000"/>
              </a:lnSpc>
              <a:buFont typeface="Wingdings 3" pitchFamily="18" charset="2"/>
              <a:buNone/>
            </a:pPr>
            <a:r>
              <a:rPr lang="pl-PL" sz="1800" b="1" dirty="0" smtClean="0"/>
              <a:t>•	umiejętność dostrzegania pojawiających się możliwości;</a:t>
            </a:r>
          </a:p>
          <a:p>
            <a:pPr marL="857250" lvl="1" indent="-342900" eaLnBrk="1" hangingPunct="1">
              <a:lnSpc>
                <a:spcPct val="150000"/>
              </a:lnSpc>
              <a:buFont typeface="Wingdings 3" pitchFamily="18" charset="2"/>
              <a:buNone/>
            </a:pPr>
            <a:r>
              <a:rPr lang="pl-PL" sz="1800" b="1" dirty="0" smtClean="0"/>
              <a:t>•	umiejętność wykorzystywania pojawiających się możliwości poprzez tworzenie nowych pomysłów i organizowanie niezbędnych środków;</a:t>
            </a:r>
          </a:p>
          <a:p>
            <a:pPr marL="857250" lvl="1" indent="-342900" eaLnBrk="1" hangingPunct="1">
              <a:lnSpc>
                <a:spcPct val="150000"/>
              </a:lnSpc>
              <a:buFont typeface="Wingdings 3" pitchFamily="18" charset="2"/>
              <a:buNone/>
            </a:pPr>
            <a:r>
              <a:rPr lang="pl-PL" sz="1800" b="1" dirty="0" smtClean="0"/>
              <a:t>•	zdolność tworzenia i rozwijania nowych inicjatyw;</a:t>
            </a:r>
          </a:p>
          <a:p>
            <a:pPr marL="857250" lvl="1" indent="-342900" eaLnBrk="1" hangingPunct="1">
              <a:lnSpc>
                <a:spcPct val="150000"/>
              </a:lnSpc>
              <a:buFont typeface="Wingdings 3" pitchFamily="18" charset="2"/>
              <a:buNone/>
            </a:pPr>
            <a:r>
              <a:rPr lang="pl-PL" sz="1800" b="1" dirty="0" smtClean="0"/>
              <a:t> • zdolność twórczego i krytycznego myślenia” </a:t>
            </a:r>
          </a:p>
          <a:p>
            <a:pPr marL="857250" lvl="1" indent="-342900" algn="r" eaLnBrk="1" hangingPunct="1">
              <a:lnSpc>
                <a:spcPct val="150000"/>
              </a:lnSpc>
              <a:buFont typeface="Wingdings 3" pitchFamily="18" charset="2"/>
              <a:buNone/>
            </a:pPr>
            <a:r>
              <a:rPr lang="pl-PL" sz="1800" b="1" i="1" dirty="0" smtClean="0"/>
              <a:t>(</a:t>
            </a:r>
            <a:r>
              <a:rPr lang="pl-PL" sz="1800" b="1" i="1" dirty="0" err="1" smtClean="0"/>
              <a:t>Entrepreneurship</a:t>
            </a:r>
            <a:r>
              <a:rPr lang="pl-PL" sz="1800" b="1" i="1" dirty="0" smtClean="0"/>
              <a:t> </a:t>
            </a:r>
            <a:r>
              <a:rPr lang="pl-PL" sz="1800" b="1" i="1" dirty="0" err="1" smtClean="0"/>
              <a:t>education</a:t>
            </a:r>
            <a:r>
              <a:rPr lang="pl-PL" sz="1800" b="1" i="1" dirty="0" smtClean="0"/>
              <a:t>, 2011).</a:t>
            </a:r>
          </a:p>
          <a:p>
            <a:pPr eaLnBrk="1" hangingPunct="1">
              <a:lnSpc>
                <a:spcPct val="150000"/>
              </a:lnSpc>
              <a:buFont typeface="Wingdings 3" pitchFamily="18" charset="2"/>
              <a:buNone/>
            </a:pPr>
            <a:endParaRPr lang="pl-PL" sz="1800" i="1" dirty="0" smtClean="0">
              <a:solidFill>
                <a:srgbClr val="6C911D"/>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22363" y="398463"/>
            <a:ext cx="8201025" cy="909637"/>
          </a:xfrm>
        </p:spPr>
        <p:txBody>
          <a:bodyPr/>
          <a:lstStyle/>
          <a:p>
            <a:pPr algn="ctr" eaLnBrk="1" hangingPunct="1"/>
            <a:r>
              <a:rPr lang="pl-PL" b="1" dirty="0" smtClean="0"/>
              <a:t>Efekty uczenia się</a:t>
            </a:r>
            <a:endParaRPr lang="lt-LT" b="1" dirty="0" smtClean="0"/>
          </a:p>
        </p:txBody>
      </p:sp>
      <p:sp>
        <p:nvSpPr>
          <p:cNvPr id="24578" name="Content Placeholder 2"/>
          <p:cNvSpPr>
            <a:spLocks noGrp="1"/>
          </p:cNvSpPr>
          <p:nvPr>
            <p:ph idx="1"/>
          </p:nvPr>
        </p:nvSpPr>
        <p:spPr>
          <a:xfrm>
            <a:off x="677863" y="1631950"/>
            <a:ext cx="8596312" cy="4295884"/>
          </a:xfrm>
        </p:spPr>
        <p:txBody>
          <a:bodyPr/>
          <a:lstStyle/>
          <a:p>
            <a:pPr eaLnBrk="1" hangingPunct="1">
              <a:buNone/>
            </a:pPr>
            <a:r>
              <a:rPr lang="pl-PL" sz="2400" b="1" i="1" u="sng" dirty="0"/>
              <a:t>Po zakończeniu Modułu III edukator dorosłych – praktyk będzie potrafił:</a:t>
            </a:r>
          </a:p>
          <a:p>
            <a:pPr eaLnBrk="1" hangingPunct="1"/>
            <a:r>
              <a:rPr lang="pl-PL" sz="2400" b="1" dirty="0"/>
              <a:t>opisać podstawowe i specyficzne zasady marketingu w edukacji dorosłych, w </a:t>
            </a:r>
            <a:r>
              <a:rPr lang="pl-PL" sz="2400" b="1" dirty="0" smtClean="0"/>
              <a:t>szczególności w </a:t>
            </a:r>
            <a:r>
              <a:rPr lang="pl-PL" sz="2400" b="1" dirty="0"/>
              <a:t>pracy z osobami znajdującymi się w niekorzystnej </a:t>
            </a:r>
            <a:r>
              <a:rPr lang="pl-PL" sz="2400" b="1" dirty="0" smtClean="0"/>
              <a:t>sytuacji</a:t>
            </a:r>
            <a:r>
              <a:rPr lang="en-US" sz="2400" b="1" dirty="0" smtClean="0"/>
              <a:t>;</a:t>
            </a:r>
          </a:p>
          <a:p>
            <a:pPr eaLnBrk="1" hangingPunct="1"/>
            <a:r>
              <a:rPr lang="pl-PL" sz="2400" b="1" dirty="0"/>
              <a:t>zastosować różne strategie marketingowe i kanały komunikacji w organizacji </a:t>
            </a:r>
            <a:r>
              <a:rPr lang="pl-PL" sz="2400" b="1" dirty="0" smtClean="0"/>
              <a:t>kursów szkoleniowych</a:t>
            </a:r>
            <a:r>
              <a:rPr lang="en-US" sz="2400" b="1" dirty="0" smtClean="0"/>
              <a:t>;</a:t>
            </a:r>
          </a:p>
          <a:p>
            <a:pPr eaLnBrk="1" hangingPunct="1"/>
            <a:r>
              <a:rPr lang="pl-PL" sz="2400" b="1" dirty="0"/>
              <a:t>analizować społeczne i psychologiczne cechy osób znajdujących się w </a:t>
            </a:r>
            <a:r>
              <a:rPr lang="pl-PL" sz="2400" b="1" dirty="0" smtClean="0"/>
              <a:t>niekorzystnej sytuacji </a:t>
            </a:r>
            <a:r>
              <a:rPr lang="pl-PL" sz="2400" b="1" dirty="0"/>
              <a:t>i motywować ich do uczenia się i samozatrudnienia</a:t>
            </a:r>
            <a:r>
              <a:rPr lang="pl-PL" sz="2400" b="1" dirty="0" smtClean="0"/>
              <a:t>.</a:t>
            </a:r>
            <a:endParaRPr lang="lt-LT" sz="24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1163638" y="609600"/>
            <a:ext cx="8110537" cy="1320800"/>
          </a:xfrm>
        </p:spPr>
        <p:txBody>
          <a:bodyPr/>
          <a:lstStyle/>
          <a:p>
            <a:r>
              <a:rPr lang="pl-PL" b="1" i="1" dirty="0" smtClean="0"/>
              <a:t>W części ogólnej </a:t>
            </a:r>
            <a:r>
              <a:rPr lang="en-GB" b="1" i="1" dirty="0" err="1" smtClean="0"/>
              <a:t>Modu</a:t>
            </a:r>
            <a:r>
              <a:rPr lang="pl-PL" b="1" i="1" dirty="0" err="1" smtClean="0"/>
              <a:t>łu</a:t>
            </a:r>
            <a:r>
              <a:rPr lang="en-GB" b="1" i="1" dirty="0" smtClean="0"/>
              <a:t> II</a:t>
            </a:r>
            <a:r>
              <a:rPr lang="lt-LT" b="1" i="1" dirty="0" smtClean="0"/>
              <a:t>I</a:t>
            </a:r>
            <a:r>
              <a:rPr lang="en-GB" b="1" i="1" dirty="0" smtClean="0"/>
              <a:t> </a:t>
            </a:r>
            <a:r>
              <a:rPr lang="pl-PL" b="1" i="1" dirty="0" smtClean="0"/>
              <a:t>prezentujemy następujące tematy</a:t>
            </a:r>
            <a:r>
              <a:rPr lang="en-GB" b="1" i="1" dirty="0" smtClean="0"/>
              <a:t>:</a:t>
            </a:r>
            <a:endParaRPr lang="en-US" b="1" i="1" dirty="0" smtClean="0"/>
          </a:p>
        </p:txBody>
      </p:sp>
      <p:sp>
        <p:nvSpPr>
          <p:cNvPr id="25602" name="Rectangle 3"/>
          <p:cNvSpPr>
            <a:spLocks noGrp="1"/>
          </p:cNvSpPr>
          <p:nvPr>
            <p:ph type="body" idx="4294967295"/>
          </p:nvPr>
        </p:nvSpPr>
        <p:spPr/>
        <p:txBody>
          <a:bodyPr/>
          <a:lstStyle/>
          <a:p>
            <a:pPr eaLnBrk="1" hangingPunct="1"/>
            <a:r>
              <a:rPr lang="pl-PL" sz="2800" b="1" dirty="0"/>
              <a:t>Podstawy i specyfikę marketingu w edukacji osób dorosłych, szczególnie w odniesieniu do pracy z słuchaczami znajdującymi się w niekorzystnej sytuacji</a:t>
            </a:r>
            <a:r>
              <a:rPr lang="lt-LT" sz="2800" b="1" dirty="0"/>
              <a:t>;</a:t>
            </a:r>
          </a:p>
          <a:p>
            <a:pPr eaLnBrk="1" hangingPunct="1"/>
            <a:r>
              <a:rPr lang="pl-PL" sz="2800" b="1" dirty="0" smtClean="0"/>
              <a:t>Różne narzędzia marketingowe i kanały komunikacji oraz możliwość ich wykorzystania w szkoleniu LSE.</a:t>
            </a:r>
            <a:endParaRPr lang="en-US" sz="2800" b="1" dirty="0" smtClean="0"/>
          </a:p>
          <a:p>
            <a:pPr eaLnBrk="1" hangingPunct="1"/>
            <a:endParaRPr lang="lt-LT" sz="2800" b="1" dirty="0" smtClean="0"/>
          </a:p>
          <a:p>
            <a:pPr eaLnBrk="1" hangingPunct="1"/>
            <a:endParaRPr lang="en-US" sz="2600"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638425" y="439738"/>
            <a:ext cx="4457700" cy="809625"/>
          </a:xfrm>
        </p:spPr>
        <p:txBody>
          <a:bodyPr>
            <a:normAutofit fontScale="90000"/>
          </a:bodyPr>
          <a:lstStyle/>
          <a:p>
            <a:pPr eaLnBrk="1" hangingPunct="1"/>
            <a:r>
              <a:rPr lang="pl-PL" b="1" dirty="0" smtClean="0"/>
              <a:t>Czym jest marketing</a:t>
            </a:r>
            <a:r>
              <a:rPr lang="lt-LT" b="1" dirty="0" smtClean="0"/>
              <a:t>?</a:t>
            </a:r>
            <a:br>
              <a:rPr lang="lt-LT" b="1" dirty="0" smtClean="0"/>
            </a:br>
            <a:endParaRPr lang="en-US" b="1" dirty="0" smtClean="0"/>
          </a:p>
        </p:txBody>
      </p:sp>
      <p:sp>
        <p:nvSpPr>
          <p:cNvPr id="26626" name="Content Placeholder 2"/>
          <p:cNvSpPr>
            <a:spLocks noGrp="1"/>
          </p:cNvSpPr>
          <p:nvPr>
            <p:ph idx="1"/>
          </p:nvPr>
        </p:nvSpPr>
        <p:spPr>
          <a:xfrm>
            <a:off x="349250" y="1911350"/>
            <a:ext cx="9656763" cy="4946650"/>
          </a:xfrm>
        </p:spPr>
        <p:txBody>
          <a:bodyPr/>
          <a:lstStyle/>
          <a:p>
            <a:pPr eaLnBrk="1" hangingPunct="1"/>
            <a:r>
              <a:rPr lang="pl-PL" sz="2400" b="1" u="sng" dirty="0" smtClean="0"/>
              <a:t>Ogólnie</a:t>
            </a:r>
            <a:r>
              <a:rPr lang="lt-LT" sz="2400" b="1" u="sng" dirty="0" smtClean="0"/>
              <a:t> </a:t>
            </a:r>
            <a:r>
              <a:rPr lang="lt-LT" sz="2400" b="1" dirty="0" smtClean="0"/>
              <a:t>–</a:t>
            </a:r>
            <a:r>
              <a:rPr lang="pl-PL" sz="2400" b="1" dirty="0" smtClean="0"/>
              <a:t> zachęcaniem do zakupu produktu/usługi</a:t>
            </a:r>
            <a:r>
              <a:rPr lang="lt-LT" sz="2400" b="1" dirty="0" smtClean="0"/>
              <a:t>.</a:t>
            </a:r>
          </a:p>
          <a:p>
            <a:pPr eaLnBrk="1" hangingPunct="1"/>
            <a:r>
              <a:rPr lang="pl-PL" sz="2400" b="1" u="sng" dirty="0" smtClean="0"/>
              <a:t>Bardziej szczegółowo</a:t>
            </a:r>
            <a:r>
              <a:rPr lang="lt-LT" sz="2400" b="1" u="sng" dirty="0" smtClean="0"/>
              <a:t> </a:t>
            </a:r>
            <a:r>
              <a:rPr lang="lt-LT" sz="2400" b="1" dirty="0" smtClean="0"/>
              <a:t>- </a:t>
            </a:r>
          </a:p>
          <a:p>
            <a:pPr algn="just" eaLnBrk="1" hangingPunct="1">
              <a:buFont typeface="Wingdings 3" pitchFamily="18" charset="2"/>
              <a:buNone/>
            </a:pPr>
            <a:r>
              <a:rPr lang="en-GB" sz="2400" b="1" i="1" dirty="0" smtClean="0"/>
              <a:t>“Marketing</a:t>
            </a:r>
            <a:r>
              <a:rPr lang="pl-PL" sz="2400" b="1" i="1" dirty="0" smtClean="0"/>
              <a:t> jest funkcją każdej organizacji czy </a:t>
            </a:r>
            <a:r>
              <a:rPr lang="pl-PL" sz="2400" b="1" i="1" u="sng" dirty="0" smtClean="0"/>
              <a:t>programu</a:t>
            </a:r>
            <a:r>
              <a:rPr lang="pl-PL" sz="2400" b="1" i="1" dirty="0" smtClean="0"/>
              <a:t>, której celem jest </a:t>
            </a:r>
            <a:r>
              <a:rPr lang="pl-PL" sz="2400" b="1" i="1" u="sng" dirty="0" smtClean="0"/>
              <a:t>zaplanowanie, wycenienie i dystrybucja usług i produktów organizacji</a:t>
            </a:r>
            <a:r>
              <a:rPr lang="pl-PL" sz="2400" b="1" i="1" dirty="0" smtClean="0"/>
              <a:t>, w odniesieniu do wszystkich jej wydziałów, z uwzględnieniem ich potrzeb i oczekiwań oraz budowanie programu komunikacji umożliwiającej nie tylko przedstawienie celów i misji organizacji, ale również obustronnie korzystnych produktów.</a:t>
            </a:r>
            <a:r>
              <a:rPr lang="en-GB" sz="2400" b="1" i="1" dirty="0" smtClean="0"/>
              <a:t>”(Philip Kotler).</a:t>
            </a:r>
            <a:endParaRPr lang="lt-LT" sz="2400" b="1" dirty="0" smtClean="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95375" y="423863"/>
            <a:ext cx="8491538" cy="806450"/>
          </a:xfrm>
        </p:spPr>
        <p:txBody>
          <a:bodyPr>
            <a:normAutofit fontScale="90000"/>
          </a:bodyPr>
          <a:lstStyle/>
          <a:p>
            <a:pPr algn="ctr" eaLnBrk="1" hangingPunct="1"/>
            <a:r>
              <a:rPr lang="pl-PL" sz="3400" b="1" dirty="0" smtClean="0"/>
              <a:t>Edukacja nieformalna osób dorosłych jest częścią sektora usług</a:t>
            </a:r>
            <a:r>
              <a:rPr lang="lt-LT" sz="3400" b="1" dirty="0" smtClean="0"/>
              <a:t>:</a:t>
            </a:r>
            <a:br>
              <a:rPr lang="lt-LT" sz="3400" b="1" dirty="0" smtClean="0"/>
            </a:br>
            <a:r>
              <a:rPr lang="lt-LT" sz="2000" dirty="0" smtClean="0">
                <a:solidFill>
                  <a:srgbClr val="3F7819"/>
                </a:solidFill>
              </a:rPr>
              <a:t/>
            </a:r>
            <a:br>
              <a:rPr lang="lt-LT" sz="2000" dirty="0" smtClean="0">
                <a:solidFill>
                  <a:srgbClr val="3F7819"/>
                </a:solidFill>
              </a:rPr>
            </a:br>
            <a:endParaRPr lang="en-US" sz="2000" dirty="0" smtClean="0">
              <a:solidFill>
                <a:srgbClr val="3F7819"/>
              </a:solidFill>
            </a:endParaRPr>
          </a:p>
        </p:txBody>
      </p:sp>
      <p:pic>
        <p:nvPicPr>
          <p:cNvPr id="27650" name="Picture 4" descr="j0078711"/>
          <p:cNvPicPr>
            <a:picLocks noGrp="1" noChangeAspect="1" noChangeArrowheads="1"/>
          </p:cNvPicPr>
          <p:nvPr>
            <p:ph idx="1"/>
          </p:nvPr>
        </p:nvPicPr>
        <p:blipFill>
          <a:blip r:embed="rId2"/>
          <a:srcRect/>
          <a:stretch>
            <a:fillRect/>
          </a:stretch>
        </p:blipFill>
        <p:spPr>
          <a:xfrm>
            <a:off x="7891463" y="2800350"/>
            <a:ext cx="1622425" cy="3935413"/>
          </a:xfrm>
        </p:spPr>
      </p:pic>
      <p:sp>
        <p:nvSpPr>
          <p:cNvPr id="27651" name="TextBox 4"/>
          <p:cNvSpPr txBox="1">
            <a:spLocks noChangeArrowheads="1"/>
          </p:cNvSpPr>
          <p:nvPr/>
        </p:nvSpPr>
        <p:spPr bwMode="auto">
          <a:xfrm>
            <a:off x="1146175" y="2279650"/>
            <a:ext cx="6652501" cy="3046988"/>
          </a:xfrm>
          <a:prstGeom prst="rect">
            <a:avLst/>
          </a:prstGeom>
          <a:noFill/>
          <a:ln w="9525">
            <a:noFill/>
            <a:miter lim="800000"/>
            <a:headEnd/>
            <a:tailEnd/>
          </a:ln>
        </p:spPr>
        <p:txBody>
          <a:bodyPr wrap="square">
            <a:spAutoFit/>
          </a:bodyPr>
          <a:lstStyle/>
          <a:p>
            <a:pPr marL="457200" indent="-457200">
              <a:buFont typeface="Arial" charset="0"/>
              <a:buChar char="•"/>
            </a:pPr>
            <a:r>
              <a:rPr lang="pl-PL" sz="3200" b="1" dirty="0" smtClean="0">
                <a:latin typeface="Trebuchet MS" pitchFamily="34" charset="0"/>
              </a:rPr>
              <a:t>Będąc równocześnie pracą i </a:t>
            </a:r>
            <a:r>
              <a:rPr lang="pl-PL" sz="3200" b="1" dirty="0" smtClean="0">
                <a:latin typeface="Trebuchet MS" pitchFamily="34" charset="0"/>
              </a:rPr>
              <a:t>rezultatem,</a:t>
            </a:r>
            <a:r>
              <a:rPr lang="pl-PL" sz="3200" b="1" dirty="0" smtClean="0">
                <a:latin typeface="Trebuchet MS" pitchFamily="34" charset="0"/>
              </a:rPr>
              <a:t> </a:t>
            </a:r>
            <a:r>
              <a:rPr lang="pl-PL" sz="3200" b="1" dirty="0">
                <a:latin typeface="Trebuchet MS" pitchFamily="34" charset="0"/>
              </a:rPr>
              <a:t>m</a:t>
            </a:r>
            <a:r>
              <a:rPr lang="pl-PL" sz="3200" b="1" dirty="0" smtClean="0">
                <a:latin typeface="Trebuchet MS" pitchFamily="34" charset="0"/>
              </a:rPr>
              <a:t>a </a:t>
            </a:r>
            <a:r>
              <a:rPr lang="pl-PL" sz="3200" b="1" dirty="0" smtClean="0">
                <a:latin typeface="Trebuchet MS" pitchFamily="34" charset="0"/>
              </a:rPr>
              <a:t>określone cechy </a:t>
            </a:r>
            <a:r>
              <a:rPr lang="en-GB" sz="3200" b="1" dirty="0" smtClean="0">
                <a:latin typeface="Trebuchet MS" pitchFamily="34" charset="0"/>
              </a:rPr>
              <a:t>(</a:t>
            </a:r>
            <a:r>
              <a:rPr lang="pl-PL" sz="3200" b="1" dirty="0" smtClean="0">
                <a:latin typeface="Trebuchet MS" pitchFamily="34" charset="0"/>
              </a:rPr>
              <a:t>niematerialność, nierozdzielność</a:t>
            </a:r>
            <a:r>
              <a:rPr lang="en-GB" sz="3200" b="1" dirty="0" smtClean="0">
                <a:latin typeface="Trebuchet MS" pitchFamily="34" charset="0"/>
              </a:rPr>
              <a:t>,</a:t>
            </a:r>
            <a:r>
              <a:rPr lang="pl-PL" sz="3200" b="1" dirty="0" smtClean="0">
                <a:latin typeface="Trebuchet MS" pitchFamily="34" charset="0"/>
              </a:rPr>
              <a:t> nietrwałość, heterogeniczność</a:t>
            </a:r>
            <a:r>
              <a:rPr lang="en-GB" sz="3200" b="1" dirty="0" smtClean="0">
                <a:latin typeface="Trebuchet MS" pitchFamily="34" charset="0"/>
              </a:rPr>
              <a:t>). </a:t>
            </a:r>
            <a:endParaRPr lang="en-US" sz="3200" b="1" dirty="0">
              <a:latin typeface="Trebuchet MS" pitchFamily="34" charset="0"/>
            </a:endParaRPr>
          </a:p>
          <a:p>
            <a:pPr marL="457200" indent="-457200"/>
            <a:endParaRPr lang="lt-LT"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98613" y="238125"/>
            <a:ext cx="7812087" cy="806450"/>
          </a:xfrm>
        </p:spPr>
        <p:txBody>
          <a:bodyPr>
            <a:normAutofit fontScale="90000"/>
          </a:bodyPr>
          <a:lstStyle/>
          <a:p>
            <a:pPr algn="ctr" eaLnBrk="1" hangingPunct="1"/>
            <a:r>
              <a:rPr lang="lt-LT" b="1" dirty="0" smtClean="0"/>
              <a:t>C</a:t>
            </a:r>
            <a:r>
              <a:rPr lang="pl-PL" b="1" dirty="0" err="1" smtClean="0"/>
              <a:t>echy</a:t>
            </a:r>
            <a:r>
              <a:rPr lang="lt-LT" b="1" dirty="0" smtClean="0"/>
              <a:t>: </a:t>
            </a:r>
            <a:r>
              <a:rPr lang="pl-PL" b="1" dirty="0" smtClean="0"/>
              <a:t>niematerialność</a:t>
            </a:r>
            <a:r>
              <a:rPr lang="lt-LT" b="1" dirty="0" smtClean="0"/>
              <a:t/>
            </a:r>
            <a:br>
              <a:rPr lang="lt-LT" b="1" dirty="0" smtClean="0"/>
            </a:br>
            <a:r>
              <a:rPr lang="lt-LT" sz="2000" dirty="0" smtClean="0">
                <a:solidFill>
                  <a:srgbClr val="3F7819"/>
                </a:solidFill>
              </a:rPr>
              <a:t/>
            </a:r>
            <a:br>
              <a:rPr lang="lt-LT" sz="2000" dirty="0" smtClean="0">
                <a:solidFill>
                  <a:srgbClr val="3F7819"/>
                </a:solidFill>
              </a:rPr>
            </a:br>
            <a:endParaRPr lang="en-US" sz="2000" dirty="0" smtClean="0">
              <a:solidFill>
                <a:srgbClr val="3F7819"/>
              </a:solidFill>
            </a:endParaRPr>
          </a:p>
        </p:txBody>
      </p:sp>
      <p:sp>
        <p:nvSpPr>
          <p:cNvPr id="28674" name="Content Placeholder 2"/>
          <p:cNvSpPr>
            <a:spLocks noGrp="1"/>
          </p:cNvSpPr>
          <p:nvPr>
            <p:ph idx="1"/>
          </p:nvPr>
        </p:nvSpPr>
        <p:spPr>
          <a:xfrm>
            <a:off x="341313" y="1624013"/>
            <a:ext cx="9285287" cy="4948237"/>
          </a:xfrm>
        </p:spPr>
        <p:txBody>
          <a:bodyPr/>
          <a:lstStyle/>
          <a:p>
            <a:pPr lvl="1" eaLnBrk="1" hangingPunct="1">
              <a:buFont typeface="Wingdings 3" pitchFamily="18" charset="2"/>
              <a:buNone/>
            </a:pPr>
            <a:r>
              <a:rPr lang="lt-LT" sz="2800" b="1" dirty="0" smtClean="0">
                <a:solidFill>
                  <a:schemeClr val="tx1"/>
                </a:solidFill>
              </a:rPr>
              <a:t>Edu</a:t>
            </a:r>
            <a:r>
              <a:rPr lang="pl-PL" sz="2800" b="1" dirty="0" err="1" smtClean="0">
                <a:solidFill>
                  <a:schemeClr val="tx1"/>
                </a:solidFill>
              </a:rPr>
              <a:t>kacji</a:t>
            </a:r>
            <a:r>
              <a:rPr lang="pl-PL" sz="2800" b="1" dirty="0" smtClean="0">
                <a:solidFill>
                  <a:schemeClr val="tx1"/>
                </a:solidFill>
              </a:rPr>
              <a:t> nie można</a:t>
            </a:r>
            <a:endParaRPr lang="lt-LT" sz="2800" b="1" dirty="0" smtClean="0">
              <a:solidFill>
                <a:schemeClr val="tx1"/>
              </a:solidFill>
            </a:endParaRPr>
          </a:p>
          <a:p>
            <a:pPr eaLnBrk="1" hangingPunct="1"/>
            <a:r>
              <a:rPr lang="pl-PL" sz="3200" b="1" dirty="0" smtClean="0"/>
              <a:t>Dotknąć</a:t>
            </a:r>
            <a:endParaRPr lang="lt-LT" sz="3200" b="1" dirty="0" smtClean="0"/>
          </a:p>
          <a:p>
            <a:pPr eaLnBrk="1" hangingPunct="1">
              <a:buFont typeface="Wingdings 3" pitchFamily="18" charset="2"/>
              <a:buNone/>
            </a:pPr>
            <a:endParaRPr lang="lt-LT" sz="3200" dirty="0" smtClean="0"/>
          </a:p>
          <a:p>
            <a:pPr eaLnBrk="1" hangingPunct="1"/>
            <a:r>
              <a:rPr lang="pl-PL" sz="3200" b="1" dirty="0" smtClean="0"/>
              <a:t>Spróbować</a:t>
            </a:r>
            <a:endParaRPr lang="lt-LT" sz="3200" b="1" dirty="0" smtClean="0"/>
          </a:p>
          <a:p>
            <a:pPr eaLnBrk="1" hangingPunct="1"/>
            <a:endParaRPr lang="lt-LT" sz="3200" dirty="0" smtClean="0"/>
          </a:p>
          <a:p>
            <a:pPr eaLnBrk="1" hangingPunct="1"/>
            <a:endParaRPr lang="lt-LT" sz="3200" dirty="0" smtClean="0"/>
          </a:p>
          <a:p>
            <a:pPr eaLnBrk="1" hangingPunct="1"/>
            <a:r>
              <a:rPr lang="pl-PL" sz="3200" b="1" dirty="0" smtClean="0"/>
              <a:t>Poczuć</a:t>
            </a:r>
            <a:endParaRPr lang="lt-LT" sz="3200" b="1" dirty="0" smtClean="0"/>
          </a:p>
          <a:p>
            <a:pPr eaLnBrk="1" hangingPunct="1"/>
            <a:r>
              <a:rPr lang="pl-PL" sz="3200" b="1" dirty="0" smtClean="0"/>
              <a:t>Zobaczyć</a:t>
            </a:r>
            <a:endParaRPr lang="en-US" sz="3200" b="1" dirty="0" smtClean="0"/>
          </a:p>
          <a:p>
            <a:pPr eaLnBrk="1" hangingPunct="1"/>
            <a:endParaRPr lang="lt-LT" sz="2800" dirty="0" smtClean="0"/>
          </a:p>
          <a:p>
            <a:pPr eaLnBrk="1" hangingPunct="1"/>
            <a:endParaRPr lang="en-US" sz="3600" dirty="0" smtClean="0"/>
          </a:p>
        </p:txBody>
      </p:sp>
      <p:pic>
        <p:nvPicPr>
          <p:cNvPr id="28675" name="Content Placeholder 4" descr="https://encrypted-tbn0.gstatic.com/images?q=tbn:ANd9GcS7vYkUThGR2R02MylbH_Krbyw6PjFOK0E0nFBqNA6W8K8wMajvjZzaL515"/>
          <p:cNvPicPr>
            <a:picLocks/>
          </p:cNvPicPr>
          <p:nvPr/>
        </p:nvPicPr>
        <p:blipFill>
          <a:blip r:embed="rId2"/>
          <a:srcRect/>
          <a:stretch>
            <a:fillRect/>
          </a:stretch>
        </p:blipFill>
        <p:spPr bwMode="auto">
          <a:xfrm>
            <a:off x="5375275" y="1995488"/>
            <a:ext cx="1571625" cy="1214437"/>
          </a:xfrm>
          <a:prstGeom prst="rect">
            <a:avLst/>
          </a:prstGeom>
          <a:noFill/>
          <a:ln w="9525">
            <a:solidFill>
              <a:schemeClr val="tx2"/>
            </a:solidFill>
            <a:miter lim="800000"/>
            <a:headEnd/>
            <a:tailEnd/>
          </a:ln>
        </p:spPr>
      </p:pic>
      <p:pic>
        <p:nvPicPr>
          <p:cNvPr id="28676" name="Picture 4" descr="Image result for feel"/>
          <p:cNvPicPr>
            <a:picLocks noChangeAspect="1" noChangeArrowheads="1"/>
          </p:cNvPicPr>
          <p:nvPr/>
        </p:nvPicPr>
        <p:blipFill>
          <a:blip r:embed="rId3"/>
          <a:srcRect/>
          <a:stretch>
            <a:fillRect/>
          </a:stretch>
        </p:blipFill>
        <p:spPr bwMode="auto">
          <a:xfrm>
            <a:off x="5248275" y="5295900"/>
            <a:ext cx="1825625" cy="1228725"/>
          </a:xfrm>
          <a:prstGeom prst="rect">
            <a:avLst/>
          </a:prstGeom>
          <a:noFill/>
          <a:ln w="9525">
            <a:noFill/>
            <a:miter lim="800000"/>
            <a:headEnd/>
            <a:tailEnd/>
          </a:ln>
        </p:spPr>
      </p:pic>
      <p:pic>
        <p:nvPicPr>
          <p:cNvPr id="28677" name="Picture 5" descr="Related image"/>
          <p:cNvPicPr>
            <a:picLocks noChangeAspect="1" noChangeArrowheads="1"/>
          </p:cNvPicPr>
          <p:nvPr/>
        </p:nvPicPr>
        <p:blipFill>
          <a:blip r:embed="rId4"/>
          <a:srcRect/>
          <a:stretch>
            <a:fillRect/>
          </a:stretch>
        </p:blipFill>
        <p:spPr bwMode="auto">
          <a:xfrm>
            <a:off x="5375275" y="3462338"/>
            <a:ext cx="1428750" cy="1643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49238" y="2000250"/>
            <a:ext cx="9250362" cy="4251325"/>
          </a:xfrm>
        </p:spPr>
        <p:txBody>
          <a:bodyPr>
            <a:normAutofit/>
          </a:bodyPr>
          <a:lstStyle/>
          <a:p>
            <a:pPr eaLnBrk="1" hangingPunct="1"/>
            <a:r>
              <a:rPr lang="pl-PL" sz="2800" b="1" dirty="0" smtClean="0">
                <a:solidFill>
                  <a:schemeClr val="tx1"/>
                </a:solidFill>
              </a:rPr>
              <a:t>Oznacza to że „usługi są tworzone i używane w tym samym czasie i nie można ich oddzielić od dostawcy usługi, czyli osoby lub sprzętu”</a:t>
            </a:r>
            <a:r>
              <a:rPr lang="en-GB" sz="2800" b="1" dirty="0" smtClean="0">
                <a:solidFill>
                  <a:schemeClr val="tx1"/>
                </a:solidFill>
              </a:rPr>
              <a:t> (</a:t>
            </a:r>
            <a:r>
              <a:rPr lang="en-GB" sz="2800" b="1" dirty="0" err="1" smtClean="0">
                <a:solidFill>
                  <a:schemeClr val="tx1"/>
                </a:solidFill>
              </a:rPr>
              <a:t>Kotler&amp;Keller</a:t>
            </a:r>
            <a:r>
              <a:rPr lang="en-GB" sz="2800" b="1" dirty="0" smtClean="0">
                <a:solidFill>
                  <a:schemeClr val="tx1"/>
                </a:solidFill>
              </a:rPr>
              <a:t>, 2007)</a:t>
            </a:r>
            <a:r>
              <a:rPr lang="lt-LT" sz="2800" b="1" dirty="0" smtClean="0"/>
              <a:t/>
            </a:r>
            <a:br>
              <a:rPr lang="lt-LT" sz="2800" b="1" dirty="0" smtClean="0"/>
            </a:br>
            <a:r>
              <a:rPr lang="lt-LT" sz="2200" dirty="0" smtClean="0">
                <a:solidFill>
                  <a:srgbClr val="404040"/>
                </a:solidFill>
              </a:rPr>
              <a:t/>
            </a:r>
            <a:br>
              <a:rPr lang="lt-LT" sz="2200" dirty="0" smtClean="0">
                <a:solidFill>
                  <a:srgbClr val="404040"/>
                </a:solidFill>
              </a:rPr>
            </a:br>
            <a:r>
              <a:rPr lang="lt-LT" sz="4000" dirty="0" smtClean="0">
                <a:solidFill>
                  <a:srgbClr val="404040"/>
                </a:solidFill>
              </a:rPr>
              <a:t/>
            </a:r>
            <a:br>
              <a:rPr lang="lt-LT" sz="4000" dirty="0" smtClean="0">
                <a:solidFill>
                  <a:srgbClr val="404040"/>
                </a:solidFill>
              </a:rPr>
            </a:br>
            <a:r>
              <a:rPr lang="pl-PL" dirty="0" smtClean="0"/>
              <a:t>Nauczyciel</a:t>
            </a:r>
            <a:r>
              <a:rPr lang="lt-LT" sz="4000" dirty="0" smtClean="0"/>
              <a:t>         				</a:t>
            </a:r>
            <a:r>
              <a:rPr lang="pl-PL" dirty="0"/>
              <a:t>Dorosły słuchacz</a:t>
            </a:r>
            <a:r>
              <a:rPr lang="lt-LT" sz="4000" dirty="0" smtClean="0"/>
              <a:t/>
            </a:r>
            <a:br>
              <a:rPr lang="lt-LT" sz="4000" dirty="0" smtClean="0"/>
            </a:br>
            <a:r>
              <a:rPr lang="lt-LT" sz="2200" dirty="0" smtClean="0">
                <a:solidFill>
                  <a:srgbClr val="404040"/>
                </a:solidFill>
              </a:rPr>
              <a:t/>
            </a:r>
            <a:br>
              <a:rPr lang="lt-LT" sz="2200" dirty="0" smtClean="0">
                <a:solidFill>
                  <a:srgbClr val="404040"/>
                </a:solidFill>
              </a:rPr>
            </a:br>
            <a:endParaRPr lang="en-US" sz="2200" dirty="0" smtClean="0">
              <a:solidFill>
                <a:srgbClr val="404040"/>
              </a:solidFill>
            </a:endParaRPr>
          </a:p>
        </p:txBody>
      </p:sp>
      <p:sp>
        <p:nvSpPr>
          <p:cNvPr id="29698" name="Title 1"/>
          <p:cNvSpPr txBox="1">
            <a:spLocks/>
          </p:cNvSpPr>
          <p:nvPr/>
        </p:nvSpPr>
        <p:spPr bwMode="auto">
          <a:xfrm>
            <a:off x="1325563" y="652463"/>
            <a:ext cx="8169275" cy="1320800"/>
          </a:xfrm>
          <a:prstGeom prst="rect">
            <a:avLst/>
          </a:prstGeom>
          <a:noFill/>
          <a:ln w="9525">
            <a:noFill/>
            <a:miter lim="800000"/>
            <a:headEnd/>
            <a:tailEnd/>
          </a:ln>
        </p:spPr>
        <p:txBody>
          <a:bodyPr/>
          <a:lstStyle/>
          <a:p>
            <a:pPr algn="ctr" defTabSz="457200"/>
            <a:r>
              <a:rPr lang="lt-LT" sz="3600" b="1" dirty="0" smtClean="0">
                <a:solidFill>
                  <a:schemeClr val="accent1"/>
                </a:solidFill>
                <a:latin typeface="Trebuchet MS" pitchFamily="34" charset="0"/>
              </a:rPr>
              <a:t>C</a:t>
            </a:r>
            <a:r>
              <a:rPr lang="pl-PL" sz="3600" b="1" dirty="0" err="1" smtClean="0">
                <a:solidFill>
                  <a:schemeClr val="accent1"/>
                </a:solidFill>
                <a:latin typeface="Trebuchet MS" pitchFamily="34" charset="0"/>
              </a:rPr>
              <a:t>echy</a:t>
            </a:r>
            <a:r>
              <a:rPr lang="lt-LT" sz="3600" b="1" dirty="0" smtClean="0">
                <a:solidFill>
                  <a:schemeClr val="accent1"/>
                </a:solidFill>
                <a:latin typeface="Trebuchet MS" pitchFamily="34" charset="0"/>
              </a:rPr>
              <a:t>: </a:t>
            </a:r>
            <a:r>
              <a:rPr lang="pl-PL" sz="3600" b="1" dirty="0" smtClean="0">
                <a:solidFill>
                  <a:schemeClr val="accent1"/>
                </a:solidFill>
                <a:latin typeface="Trebuchet MS" pitchFamily="34" charset="0"/>
              </a:rPr>
              <a:t>nierozdzielność</a:t>
            </a:r>
            <a:endParaRPr lang="lt-LT" sz="3600" b="1" dirty="0">
              <a:solidFill>
                <a:schemeClr val="accent1"/>
              </a:solidFill>
              <a:latin typeface="Trebuchet MS" pitchFamily="34" charset="0"/>
            </a:endParaRPr>
          </a:p>
        </p:txBody>
      </p:sp>
      <p:sp>
        <p:nvSpPr>
          <p:cNvPr id="7" name="Left-Right Arrow 6"/>
          <p:cNvSpPr/>
          <p:nvPr/>
        </p:nvSpPr>
        <p:spPr>
          <a:xfrm>
            <a:off x="2957513" y="4675188"/>
            <a:ext cx="2428875" cy="8572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2488</TotalTime>
  <Words>2380</Words>
  <Application>Microsoft Office PowerPoint</Application>
  <PresentationFormat>Niestandardowy</PresentationFormat>
  <Paragraphs>243</Paragraphs>
  <Slides>39</Slides>
  <Notes>17</Notes>
  <HiddenSlides>0</HiddenSlides>
  <MMClips>0</MMClips>
  <ScaleCrop>false</ScaleCrop>
  <HeadingPairs>
    <vt:vector size="4" baseType="variant">
      <vt:variant>
        <vt:lpstr>Motyw</vt:lpstr>
      </vt:variant>
      <vt:variant>
        <vt:i4>1</vt:i4>
      </vt:variant>
      <vt:variant>
        <vt:lpstr>Tytuły slajdów</vt:lpstr>
      </vt:variant>
      <vt:variant>
        <vt:i4>39</vt:i4>
      </vt:variant>
    </vt:vector>
  </HeadingPairs>
  <TitlesOfParts>
    <vt:vector size="40" baseType="lpstr">
      <vt:lpstr>Facet</vt:lpstr>
      <vt:lpstr>  Moduł III Marketing szkolenia LSE dla słuchaczy znajdujących się w niekorzystnej sytuacji“ </vt:lpstr>
      <vt:lpstr>Rozwój kompetencji nauczycieli osób dorosłych – praktyków w zakresie wykorzystywania różnych strategii marketingowych w celu motywowania słuchaczy znajdujących się w niekorzystnej sytuacji do aktywnego uczestnictwa w uczeniu się przez całe życie, w tym na szkoleniach LSE.</vt:lpstr>
      <vt:lpstr>Cele szczegółowe Modułu III</vt:lpstr>
      <vt:lpstr>Efekty uczenia się</vt:lpstr>
      <vt:lpstr>W części ogólnej Modułu III prezentujemy następujące tematy:</vt:lpstr>
      <vt:lpstr>Czym jest marketing? </vt:lpstr>
      <vt:lpstr>Edukacja nieformalna osób dorosłych jest częścią sektora usług:  </vt:lpstr>
      <vt:lpstr>Cechy: niematerialność  </vt:lpstr>
      <vt:lpstr>Oznacza to że „usługi są tworzone i używane w tym samym czasie i nie można ich oddzielić od dostawcy usługi, czyli osoby lub sprzętu” (Kotler&amp;Keller, 2007)   Nauczyciel             Dorosły słuchacz  </vt:lpstr>
      <vt:lpstr> </vt:lpstr>
      <vt:lpstr>Cechy: nietrwałość  </vt:lpstr>
      <vt:lpstr>   Marketing jest:</vt:lpstr>
      <vt:lpstr>Typy marketingu   </vt:lpstr>
      <vt:lpstr>Na marketing usług edukacyjnych składają się </vt:lpstr>
      <vt:lpstr>Dodatkowe elementy marketingu usług edukacyjnych</vt:lpstr>
      <vt:lpstr>Elementy planu marketingowego</vt:lpstr>
      <vt:lpstr>Prezentacja programu PowerPoint</vt:lpstr>
      <vt:lpstr>Środki komunikacji marketingowej</vt:lpstr>
      <vt:lpstr>Marketing jest strategią komunikacji i promocji przekazywaną za pomocą różnych środków: </vt:lpstr>
      <vt:lpstr>Reklama</vt:lpstr>
      <vt:lpstr>Cechy skutecznej reklamy</vt:lpstr>
      <vt:lpstr>Reklama: poznaj swojego odbiorcę</vt:lpstr>
      <vt:lpstr>Reklama: nagłówki</vt:lpstr>
      <vt:lpstr>Prezentacja programu PowerPoint</vt:lpstr>
      <vt:lpstr>Public relations </vt:lpstr>
      <vt:lpstr>Sprzedaż osobista</vt:lpstr>
      <vt:lpstr>Przekaz ustny</vt:lpstr>
      <vt:lpstr>Internet/marketing cyfrowy</vt:lpstr>
      <vt:lpstr>Marketing cyfrowy: warto skorzystać z jego zalet</vt:lpstr>
      <vt:lpstr>Narzędzia Online do tworzenia mediów społecznościowych</vt:lpstr>
      <vt:lpstr>W części szczegółowej Modułu III prezentowany jest następujący temat: </vt:lpstr>
      <vt:lpstr>Społeczne i psychologiczne aspekty pracy z osobami znajdującymi się w niekorzystnej sytuacji </vt:lpstr>
      <vt:lpstr>Pięć praktycznych strategii proponowanych przez psychologa Kierka</vt:lpstr>
      <vt:lpstr>Pięć praktycznych strategii proponowanych przez psychologa Kierka</vt:lpstr>
      <vt:lpstr>Jak pracować z osobami doświadczającymi problemów ekonomicznych (Brandi)?</vt:lpstr>
      <vt:lpstr>Słuchacze doświadczający barier kulturowych</vt:lpstr>
      <vt:lpstr>Osoby z problemami zdrowotnymi – fizycznymi i psychicznymi</vt:lpstr>
      <vt:lpstr>Osoby napotykające bariery natury geograficznej</vt:lpstr>
      <vt:lpstr>Motywowanie osób znajdujących się w trudnej sytuacji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and Quality Assurance</dc:title>
  <dc:creator>Zivile Vasiliauske</dc:creator>
  <cp:lastModifiedBy>Paweł Poterucha</cp:lastModifiedBy>
  <cp:revision>302</cp:revision>
  <cp:lastPrinted>2015-11-09T09:43:20Z</cp:lastPrinted>
  <dcterms:created xsi:type="dcterms:W3CDTF">2015-10-26T05:22:16Z</dcterms:created>
  <dcterms:modified xsi:type="dcterms:W3CDTF">2016-12-20T14:19:34Z</dcterms:modified>
</cp:coreProperties>
</file>