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29"/>
  </p:handoutMasterIdLst>
  <p:sldIdLst>
    <p:sldId id="256" r:id="rId2"/>
    <p:sldId id="267" r:id="rId3"/>
    <p:sldId id="304" r:id="rId4"/>
    <p:sldId id="286" r:id="rId5"/>
    <p:sldId id="284" r:id="rId6"/>
    <p:sldId id="306" r:id="rId7"/>
    <p:sldId id="305" r:id="rId8"/>
    <p:sldId id="287" r:id="rId9"/>
    <p:sldId id="289" r:id="rId10"/>
    <p:sldId id="270" r:id="rId11"/>
    <p:sldId id="292" r:id="rId12"/>
    <p:sldId id="290" r:id="rId13"/>
    <p:sldId id="291" r:id="rId14"/>
    <p:sldId id="307" r:id="rId15"/>
    <p:sldId id="269" r:id="rId16"/>
    <p:sldId id="271" r:id="rId17"/>
    <p:sldId id="308" r:id="rId18"/>
    <p:sldId id="309" r:id="rId19"/>
    <p:sldId id="310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</p:sldIdLst>
  <p:sldSz cx="12192000" cy="6858000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64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1511A0-0B63-4BC8-B01D-0F74BC4E49F1}" type="datetimeFigureOut">
              <a:rPr lang="lt-LT"/>
              <a:pPr>
                <a:defRPr/>
              </a:pPr>
              <a:t>2016-12-19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027621-BA17-4404-8F31-9746A7A93D6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2722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2" descr="D:\Downloads\ACE_logo (1)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-12700"/>
            <a:ext cx="1617662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2260-3D1C-40ED-804F-3EF737FEB519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No 2015-1-LT01-KA204-013404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41F5-A9F5-4E4C-88BE-4EDA5B1CE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C426-0FDD-4F2A-8F07-7F3C34279B37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46B9-B396-4C08-9649-1ADE33E4D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E9C6-AC29-45A8-9047-923ED5626E5B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CBB8-557E-4D0C-8383-0C26DA111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382B-103C-4BE0-BD3B-ABC52BC42517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B50F-935E-4930-96D3-ACCA63A8C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EDB1-32A0-48EA-9B98-2E0F64DA42E1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EF61-BF92-4D5F-8B9E-BA0E7720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2C28-94BE-42D9-B1A6-CEED6537CE2F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C98C-27CA-46DA-B421-39E2E2DE8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DC1E-FCAE-4D2C-BE7E-3D8831893F23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D5D0-0BE2-479F-AF83-EC697ACDD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4EFF-4AED-4DC2-BA66-FF95DBC340FC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AAC9-F39F-417F-A9E9-8A6B438A4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ACE_logo (1)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766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9240838" y="6488113"/>
            <a:ext cx="2951162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No 2015-1-LT01-KA204-013404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CA60-4E0B-4B1D-AC03-427822BCD6EB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4005-7EAE-4AF1-8AC2-EE9AF6AB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5714-A898-4FA5-A984-AE5E6FCB4554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6B0B-811A-40D6-A3FC-EB89BD2A5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7CA55-700A-4112-BA92-BE1542A584FE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3DEC1-F8B9-4DA4-BBED-1DCD8BD67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DED7-843B-4B96-AAB2-5F5E6FD07B9F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6847-AFA8-45A7-B022-1CF22FF5B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B89C-78F0-4738-ABA1-51BFBBA4242B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48AD-423F-4209-9339-A4BBA8915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515A-9CB8-4E18-8D5C-52AD135E7A65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CA60-4DE2-4282-9BC4-CDDD7AB6D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D6EB-3C2E-4846-906C-DB192C2573B3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D628-7A7A-47CB-86F2-5746F4621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4487-C8BD-49BE-8618-E027F004E63C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075D-46B6-4DD7-8309-7A5F7710F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2F74D7-B424-47FC-AD6D-BE2AAF0A79B7}" type="datetimeFigureOut">
              <a:rPr lang="en-US"/>
              <a:pPr>
                <a:defRPr/>
              </a:pPr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B7099D-33DF-437B-AE1D-329284B7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33" r:id="rId11"/>
    <p:sldLayoutId id="2147483727" r:id="rId12"/>
    <p:sldLayoutId id="2147483734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hopcommerce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506538" y="2024063"/>
            <a:ext cx="7767637" cy="2505075"/>
          </a:xfrm>
        </p:spPr>
        <p:txBody>
          <a:bodyPr/>
          <a:lstStyle/>
          <a:p>
            <a:pPr algn="ctr" eaLnBrk="1" hangingPunct="1"/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3200" b="1" dirty="0" err="1" smtClean="0"/>
              <a:t>Modu</a:t>
            </a:r>
            <a:r>
              <a:rPr lang="pl-PL" sz="3200" b="1" dirty="0" smtClean="0"/>
              <a:t>ł</a:t>
            </a:r>
            <a:r>
              <a:rPr lang="en-US" sz="3200" b="1" dirty="0" smtClean="0"/>
              <a:t> II</a:t>
            </a:r>
            <a:r>
              <a:rPr lang="en-US" sz="3200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pl-PL" sz="3200" b="1" dirty="0" smtClean="0"/>
              <a:t>Wykorzystanie technologii informacyjnej i Otwartych Zasobów Edukacyjnych w rozwijaniu </a:t>
            </a:r>
            <a:r>
              <a:rPr lang="pl-PL" sz="3200" b="1" dirty="0"/>
              <a:t>p</a:t>
            </a:r>
            <a:r>
              <a:rPr lang="pl-PL" sz="3200" b="1" dirty="0" smtClean="0"/>
              <a:t>odstawy przedsiębiorczej.</a:t>
            </a:r>
            <a:r>
              <a:rPr lang="en-GB" sz="3200" b="1" dirty="0" smtClean="0"/>
              <a:t> </a:t>
            </a:r>
            <a:endParaRPr lang="lt-LT" sz="3200" b="1" dirty="0" smtClean="0"/>
          </a:p>
        </p:txBody>
      </p:sp>
      <p:pic>
        <p:nvPicPr>
          <p:cNvPr id="19458" name="Picture 2" descr="\\Server\fondas\PROJECT\VYKDOMI\JOB YES\VYKDYMAS\WEBSITE\LOGOS\EU flag-Erasmus+_vect_POS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220663"/>
            <a:ext cx="35480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55038" y="6488113"/>
            <a:ext cx="3309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No 2015-1-LT01-KA204-013404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950913" y="5765800"/>
            <a:ext cx="8799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l-PL" sz="1200" dirty="0" smtClean="0">
                <a:solidFill>
                  <a:srgbClr val="006600"/>
                </a:solidFill>
              </a:rPr>
              <a:t>Ten </a:t>
            </a:r>
            <a:r>
              <a:rPr lang="pl-PL" sz="1200" dirty="0">
                <a:solidFill>
                  <a:srgbClr val="006600"/>
                </a:solidFill>
              </a:rPr>
              <a:t>projekt został zrealizowany przy wsparciu finansowym Komisji Europejskiej. Projekt lub publikacja odzwierciedlają jedynie stanowisko ich autora i Komisja Europejska nie ponosi odpowiedzialności za umieszczoną w nich zawartość merytoryczną.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641475" y="381000"/>
            <a:ext cx="8099425" cy="9411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b="1" dirty="0" err="1" smtClean="0"/>
              <a:t>Inno</a:t>
            </a:r>
            <a:r>
              <a:rPr lang="pl-PL" sz="2800" b="1" dirty="0" err="1" smtClean="0"/>
              <a:t>wacyjna</a:t>
            </a:r>
            <a:r>
              <a:rPr lang="pl-PL" sz="2800" b="1" dirty="0" smtClean="0"/>
              <a:t> metodyka odwrócona oparta na Otwartych Zasobach Edukacyjnych </a:t>
            </a:r>
            <a:r>
              <a:rPr lang="en-GB" sz="2800" b="1" dirty="0" smtClean="0"/>
              <a:t>(O</a:t>
            </a:r>
            <a:r>
              <a:rPr lang="pl-PL" sz="2800" b="1" dirty="0" smtClean="0"/>
              <a:t>ZE</a:t>
            </a:r>
            <a:r>
              <a:rPr lang="en-GB" sz="2800" b="1" dirty="0" smtClean="0"/>
              <a:t>) </a:t>
            </a:r>
            <a:r>
              <a:rPr lang="lt-LT" sz="3200" b="1" dirty="0" smtClean="0"/>
              <a:t/>
            </a:r>
            <a:br>
              <a:rPr lang="lt-LT" sz="3200" b="1" dirty="0" smtClean="0"/>
            </a:br>
            <a:endParaRPr lang="lt-LT" sz="3200" b="1" dirty="0" smtClean="0"/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209550" y="1471613"/>
            <a:ext cx="9655175" cy="5386387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pl-PL" sz="2000" b="1" dirty="0" smtClean="0"/>
              <a:t>Znaczenie OZE zostało ostatnio ukazane dzięki rozwojowi internetowych repozytoriów  i innych usług</a:t>
            </a:r>
            <a:r>
              <a:rPr lang="en-GB" sz="2000" b="1" dirty="0" smtClean="0"/>
              <a:t>.</a:t>
            </a:r>
            <a:endParaRPr lang="lt-LT" sz="2000" b="1" dirty="0" smtClean="0"/>
          </a:p>
          <a:p>
            <a:pPr eaLnBrk="1" hangingPunct="1">
              <a:spcBef>
                <a:spcPts val="1200"/>
              </a:spcBef>
            </a:pPr>
            <a:r>
              <a:rPr lang="pl-PL" sz="2000" b="1" i="1" dirty="0" smtClean="0"/>
              <a:t>Szkolenie w zakresie rozwijania postawy przedsiębiorczej </a:t>
            </a:r>
            <a:r>
              <a:rPr lang="pl-PL" sz="2000" b="1" dirty="0" smtClean="0"/>
              <a:t>dla nauczycieli osób dorosłych jak i dla uczniów znajdujących się w niekorzystnej sytuacji, opiera się na metodyce odwróconej z wykorzystaniem OZE.</a:t>
            </a:r>
            <a:r>
              <a:rPr lang="en-GB" sz="2000" b="1" dirty="0" smtClean="0"/>
              <a:t> </a:t>
            </a:r>
            <a:endParaRPr lang="lt-LT" sz="2000" b="1" dirty="0" smtClean="0"/>
          </a:p>
          <a:p>
            <a:pPr eaLnBrk="1" hangingPunct="1">
              <a:spcBef>
                <a:spcPts val="1200"/>
              </a:spcBef>
            </a:pPr>
            <a:r>
              <a:rPr lang="pl-PL" sz="2000" b="1" dirty="0" smtClean="0"/>
              <a:t>Metodyka odwrócona oznacza że nauczyciel osoby dorosłej pełni rolę moderatora, pomagając słuchaczom/uczniom we wstępnej analizie wybranych przez nich materiałów OZE</a:t>
            </a:r>
            <a:r>
              <a:rPr lang="en-GB" sz="2000" b="1" dirty="0" smtClean="0"/>
              <a:t>. </a:t>
            </a:r>
            <a:endParaRPr lang="lt-LT" sz="2000" b="1" dirty="0" smtClean="0"/>
          </a:p>
          <a:p>
            <a:pPr eaLnBrk="1" hangingPunct="1">
              <a:spcBef>
                <a:spcPts val="1200"/>
              </a:spcBef>
            </a:pPr>
            <a:r>
              <a:rPr lang="pl-PL" sz="2000" b="1" dirty="0" smtClean="0"/>
              <a:t>Po ukończeniu samodzielnego zadania, słuchacze omawiają rezultaty podczas spotkania z moderatorem. Oznacza to, że słuchacze wykorzystują metodę uczenia odwróconego do rozwinięcia swoich umiejętności.</a:t>
            </a:r>
            <a:endParaRPr lang="lt-LT" sz="2000" b="1" dirty="0" smtClean="0"/>
          </a:p>
          <a:p>
            <a:pPr eaLnBrk="1" hangingPunct="1">
              <a:spcBef>
                <a:spcPts val="1200"/>
              </a:spcBef>
            </a:pPr>
            <a:r>
              <a:rPr lang="pl-PL" sz="2000" b="1" dirty="0" smtClean="0"/>
              <a:t>Ta metodyka oparta na ICT ma na celu promocję podejścia partycypacyjnego, szczególnie w przypadku osób defaworyzowanych, dając im możliwość samodzielnej nauki, a następnie omówienia wyników z moderatorem</a:t>
            </a:r>
            <a:r>
              <a:rPr lang="en-GB" sz="2000" b="1" dirty="0" smtClean="0"/>
              <a:t>.</a:t>
            </a:r>
            <a:endParaRPr lang="lt-LT" sz="2000" b="1" dirty="0" smtClean="0"/>
          </a:p>
          <a:p>
            <a:pPr eaLnBrk="1" hangingPunct="1"/>
            <a:endParaRPr lang="lt-LT" dirty="0" smtClean="0"/>
          </a:p>
        </p:txBody>
      </p:sp>
      <p:pic>
        <p:nvPicPr>
          <p:cNvPr id="28675" name="Picture 4" descr="http://tse1.mm.bing.net/th?&amp;id=OIP.M3af9677ce10a448b8c2bd41a3bea496eo0&amp;w=299&amp;h=148&amp;c=0&amp;pid=1.9&amp;rs=0&amp;p=0&amp;r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0900" y="3194050"/>
            <a:ext cx="24511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Vaizdo rezultatas, susijęs su flipped learn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5325" y="1600200"/>
            <a:ext cx="8729663" cy="4727575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334530" y="317500"/>
            <a:ext cx="8455583" cy="930532"/>
          </a:xfrm>
        </p:spPr>
        <p:txBody>
          <a:bodyPr/>
          <a:lstStyle/>
          <a:p>
            <a:pPr eaLnBrk="1" hangingPunct="1"/>
            <a:r>
              <a:rPr lang="pl-PL" b="1" dirty="0" smtClean="0"/>
              <a:t>Model tradycyjny vs Model odwrócony</a:t>
            </a:r>
            <a:endParaRPr lang="lt-LT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858963" y="184150"/>
            <a:ext cx="7299325" cy="1266825"/>
          </a:xfrm>
        </p:spPr>
        <p:txBody>
          <a:bodyPr/>
          <a:lstStyle/>
          <a:p>
            <a:pPr eaLnBrk="1" hangingPunct="1"/>
            <a:r>
              <a:rPr lang="en-GB" dirty="0" smtClean="0"/>
              <a:t>	</a:t>
            </a:r>
            <a:r>
              <a:rPr lang="en-GB" b="1" dirty="0" smtClean="0"/>
              <a:t> 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pl-PL" sz="4000" b="1" dirty="0" smtClean="0"/>
              <a:t>Część szczegółowa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Modu</a:t>
            </a:r>
            <a:r>
              <a:rPr lang="pl-PL" sz="4000" b="1" dirty="0" err="1" smtClean="0"/>
              <a:t>łu</a:t>
            </a:r>
            <a:r>
              <a:rPr lang="en-GB" sz="4000" b="1" dirty="0" smtClean="0"/>
              <a:t> II</a:t>
            </a:r>
            <a:endParaRPr lang="lt-LT" sz="3100" b="1" dirty="0" smtClean="0"/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860675" y="34607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19238"/>
            <a:ext cx="9818687" cy="38814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endParaRPr lang="lt-LT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sz="2800" b="1" i="1" dirty="0" smtClean="0"/>
              <a:t>W części szczegółowej Modułu II prezentujemy następujące tematy</a:t>
            </a:r>
            <a:r>
              <a:rPr lang="lt-LT" sz="2800" b="1" i="1" dirty="0" smtClean="0"/>
              <a:t>:</a:t>
            </a:r>
            <a:endParaRPr lang="en-GB" sz="2800" b="1" i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lt-LT" sz="2800" dirty="0"/>
          </a:p>
          <a:p>
            <a:pPr eaLnBrk="1" hangingPunct="1">
              <a:defRPr/>
            </a:pPr>
            <a:r>
              <a:rPr lang="pl-PL" sz="2800" b="1" dirty="0" smtClean="0"/>
              <a:t>Przegląd różnych form OZE, które można wykorzystać w szkoleniu LSE do samodzielnej nauki</a:t>
            </a:r>
            <a:r>
              <a:rPr lang="en-GB" sz="2800" b="1" dirty="0" smtClean="0"/>
              <a:t>.</a:t>
            </a:r>
            <a:endParaRPr lang="en-GB" sz="2800" b="1" dirty="0"/>
          </a:p>
          <a:p>
            <a:pPr eaLnBrk="1" hangingPunct="1">
              <a:defRPr/>
            </a:pPr>
            <a:r>
              <a:rPr lang="pl-PL" sz="2800" b="1" dirty="0" smtClean="0"/>
              <a:t>Zbiór opowieści cyfrowych (OZE) opowiadających historie sukcesu przedsiębiorców kierujących się własną pasją</a:t>
            </a:r>
            <a:r>
              <a:rPr lang="lt-LT" sz="2800" b="1" dirty="0" smtClean="0"/>
              <a:t>.</a:t>
            </a:r>
            <a:r>
              <a:rPr lang="en-GB" sz="2800" b="1" dirty="0" smtClean="0"/>
              <a:t> </a:t>
            </a:r>
            <a:endParaRPr lang="lt-LT" sz="2800" dirty="0"/>
          </a:p>
          <a:p>
            <a:pPr eaLnBrk="1" hangingPunct="1">
              <a:defRPr/>
            </a:pPr>
            <a:r>
              <a:rPr lang="pl-PL" sz="2800" b="1" dirty="0" smtClean="0"/>
              <a:t>Sklep online</a:t>
            </a:r>
            <a:r>
              <a:rPr lang="lt-LT" sz="2800" b="1" dirty="0" smtClean="0"/>
              <a:t>.</a:t>
            </a:r>
            <a:endParaRPr lang="lt-LT" sz="2800" dirty="0"/>
          </a:p>
          <a:p>
            <a:pPr eaLnBrk="1" hangingPunct="1">
              <a:defRPr/>
            </a:pPr>
            <a:endParaRPr lang="lt-LT" dirty="0"/>
          </a:p>
        </p:txBody>
      </p:sp>
      <p:pic>
        <p:nvPicPr>
          <p:cNvPr id="30724" name="Picture 2" descr="Image result for principles of the lifestyle entrepreneurshi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7DEBF"/>
              </a:clrFrom>
              <a:clrTo>
                <a:srgbClr val="B7DE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5700" y="5130800"/>
            <a:ext cx="25955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594" y="230616"/>
            <a:ext cx="8864299" cy="10937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3100" b="1" dirty="0"/>
              <a:t>Przegląd różnych form OZE, które można wykorzystać w szkoleniu LSE do samodzielnej nauki</a:t>
            </a:r>
            <a:r>
              <a:rPr lang="lt-LT" dirty="0"/>
              <a:t/>
            </a:r>
            <a:br>
              <a:rPr lang="lt-L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152650"/>
            <a:ext cx="9374188" cy="38814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sz="2800" b="1" dirty="0" smtClean="0"/>
              <a:t>Materiały OZE wykorzystane są w obu programach szkoleniowych</a:t>
            </a:r>
            <a:r>
              <a:rPr lang="en-GB" sz="2800" b="1" dirty="0" smtClean="0"/>
              <a:t>: </a:t>
            </a:r>
            <a:endParaRPr lang="lt-LT" sz="2800" b="1" dirty="0"/>
          </a:p>
          <a:p>
            <a:pPr eaLnBrk="1" hangingPunct="1">
              <a:defRPr/>
            </a:pPr>
            <a:r>
              <a:rPr lang="pl-PL" sz="2800" b="1" dirty="0" smtClean="0"/>
              <a:t>Dla nauczycieli osób dorosłych, którzy chcą uzyskać nowe kompetencje w promowaniu postawy przedsiębiorczej</a:t>
            </a:r>
            <a:r>
              <a:rPr lang="lt-LT" sz="2800" b="1" dirty="0" smtClean="0"/>
              <a:t>,</a:t>
            </a:r>
            <a:r>
              <a:rPr lang="en-GB" sz="2800" b="1" dirty="0" smtClean="0"/>
              <a:t> </a:t>
            </a:r>
            <a:endParaRPr lang="lt-LT" sz="2800" b="1" dirty="0"/>
          </a:p>
          <a:p>
            <a:pPr eaLnBrk="1" hangingPunct="1">
              <a:defRPr/>
            </a:pPr>
            <a:r>
              <a:rPr lang="pl-PL" sz="2800" b="1" dirty="0" smtClean="0"/>
              <a:t>Dla osób znajdujących się w niekorzystnej sytuacji, aby zachęcić ich do rozpoczęcia działalności związanej z ich pasją</a:t>
            </a:r>
            <a:r>
              <a:rPr lang="lt-LT" sz="2800" b="1" dirty="0" smtClean="0"/>
              <a:t>.</a:t>
            </a:r>
            <a:endParaRPr lang="lt-LT" sz="2800" b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GB" sz="2800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lt-LT" dirty="0"/>
          </a:p>
          <a:p>
            <a:pPr eaLnBrk="1" hangingPunct="1">
              <a:defRPr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819275" y="347663"/>
            <a:ext cx="8420100" cy="1092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3200" b="1" dirty="0" smtClean="0"/>
              <a:t>Formy OZE, wykorzystane podczas opracowywania kursu szkoleniowego dla nauczycieli osób dorosłych</a:t>
            </a:r>
            <a:r>
              <a:rPr lang="en-GB" sz="3200" b="1" dirty="0" smtClean="0"/>
              <a:t>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2049463"/>
            <a:ext cx="10618787" cy="38814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pl-PL" b="1" dirty="0" smtClean="0"/>
              <a:t>Program szkolenia</a:t>
            </a:r>
            <a:r>
              <a:rPr lang="en-GB" b="1" dirty="0" smtClean="0"/>
              <a:t> </a:t>
            </a:r>
            <a:r>
              <a:rPr lang="en-GB" b="1" dirty="0"/>
              <a:t>LSE </a:t>
            </a:r>
            <a:r>
              <a:rPr lang="en-GB" b="1" dirty="0" smtClean="0"/>
              <a:t>(</a:t>
            </a:r>
            <a:r>
              <a:rPr lang="pl-PL" b="1" dirty="0" smtClean="0"/>
              <a:t>zobacz</a:t>
            </a:r>
            <a:r>
              <a:rPr lang="en-GB" b="1" dirty="0" smtClean="0"/>
              <a:t> </a:t>
            </a:r>
            <a:r>
              <a:rPr lang="en-GB" b="1" i="1" u="sng" dirty="0"/>
              <a:t>http://</a:t>
            </a:r>
            <a:r>
              <a:rPr lang="en-GB" b="1" i="1" u="sng" dirty="0" smtClean="0"/>
              <a:t>www.ace-erasmusplus.eu/curriculum.php?lang=en</a:t>
            </a:r>
            <a:r>
              <a:rPr lang="lt-LT" b="1" i="1" u="sng" dirty="0" smtClean="0"/>
              <a:t>)</a:t>
            </a:r>
            <a:endParaRPr lang="lt-LT" b="1" dirty="0"/>
          </a:p>
          <a:p>
            <a:pPr eaLnBrk="1" hangingPunct="1">
              <a:defRPr/>
            </a:pPr>
            <a:r>
              <a:rPr lang="pl-PL" b="1" dirty="0" smtClean="0"/>
              <a:t>Kurs szkoleniowy</a:t>
            </a:r>
            <a:r>
              <a:rPr lang="lt-LT" b="1" dirty="0" smtClean="0"/>
              <a:t> (</a:t>
            </a:r>
            <a:r>
              <a:rPr lang="pl-PL" b="1" dirty="0" smtClean="0"/>
              <a:t>materiały teoretyczne</a:t>
            </a:r>
            <a:r>
              <a:rPr lang="lt-LT" b="1" dirty="0" smtClean="0"/>
              <a:t>)</a:t>
            </a:r>
            <a:r>
              <a:rPr lang="pl-PL" b="1" dirty="0" smtClean="0"/>
              <a:t> zawierający pięć Modułów dla nauczycieli osób dorosłych </a:t>
            </a:r>
            <a:r>
              <a:rPr lang="en-GB" b="1" dirty="0" smtClean="0"/>
              <a:t>(</a:t>
            </a:r>
            <a:r>
              <a:rPr lang="pl-PL" b="1" dirty="0" smtClean="0"/>
              <a:t>zob.</a:t>
            </a:r>
            <a:r>
              <a:rPr lang="en-GB" b="1" dirty="0" smtClean="0"/>
              <a:t> </a:t>
            </a:r>
            <a:r>
              <a:rPr lang="en-GB" b="1" dirty="0">
                <a:solidFill>
                  <a:schemeClr val="accent5"/>
                </a:solidFill>
              </a:rPr>
              <a:t>www</a:t>
            </a:r>
            <a:r>
              <a:rPr lang="en-GB" b="1" dirty="0"/>
              <a:t>.</a:t>
            </a:r>
            <a:endParaRPr lang="lt-LT" b="1" dirty="0"/>
          </a:p>
          <a:p>
            <a:pPr eaLnBrk="1" hangingPunct="1">
              <a:defRPr/>
            </a:pPr>
            <a:r>
              <a:rPr lang="pl-PL" b="1" dirty="0" smtClean="0"/>
              <a:t>Opowieści cyfrowe opowiadające historie sukcesu przedsiębiorców kierujących się pasją (24  opisy i 12 materiałów wideo</a:t>
            </a:r>
            <a:r>
              <a:rPr lang="en-GB" b="1" dirty="0" smtClean="0"/>
              <a:t>) </a:t>
            </a:r>
            <a:endParaRPr lang="lt-LT" b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lt-LT" b="1" dirty="0"/>
              <a:t>	</a:t>
            </a:r>
            <a:r>
              <a:rPr lang="en-GB" b="1" dirty="0" smtClean="0"/>
              <a:t>(</a:t>
            </a:r>
            <a:r>
              <a:rPr lang="pl-PL" b="1" dirty="0" smtClean="0"/>
              <a:t>zob.</a:t>
            </a:r>
            <a:r>
              <a:rPr lang="en-GB" b="1" dirty="0" smtClean="0"/>
              <a:t> </a:t>
            </a:r>
            <a:r>
              <a:rPr lang="en-GB" b="1" i="1" u="sng" dirty="0"/>
              <a:t>http://www.ace-erasmusplus.eu/success-stories/index.php?lang=en</a:t>
            </a:r>
            <a:r>
              <a:rPr lang="lt-LT" b="1" i="1" u="sng" dirty="0"/>
              <a:t>)</a:t>
            </a:r>
            <a:endParaRPr lang="lt-LT" b="1" dirty="0"/>
          </a:p>
          <a:p>
            <a:pPr eaLnBrk="1" hangingPunct="1">
              <a:defRPr/>
            </a:pPr>
            <a:r>
              <a:rPr lang="pl-PL" b="1" dirty="0" smtClean="0"/>
              <a:t>Narzędzia oceny dla nauczycieli osób dorosłych</a:t>
            </a:r>
            <a:endParaRPr lang="lt-LT" b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lt-LT" b="1" dirty="0"/>
              <a:t>	</a:t>
            </a:r>
            <a:r>
              <a:rPr lang="en-GB" b="1" dirty="0" smtClean="0"/>
              <a:t>(</a:t>
            </a:r>
            <a:r>
              <a:rPr lang="pl-PL" b="1" dirty="0" smtClean="0"/>
              <a:t>zob.</a:t>
            </a:r>
            <a:r>
              <a:rPr lang="en-GB" b="1" dirty="0" smtClean="0"/>
              <a:t> </a:t>
            </a:r>
            <a:r>
              <a:rPr lang="en-GB" b="1" u="sng" dirty="0"/>
              <a:t>http://www.ace-erasmusplus.eu/self-assessment/index.php?lang=en</a:t>
            </a:r>
            <a:r>
              <a:rPr lang="lt-LT" b="1" u="sng" dirty="0"/>
              <a:t>)</a:t>
            </a:r>
            <a:endParaRPr lang="lt-LT" b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lt-LT" b="1" dirty="0"/>
          </a:p>
          <a:p>
            <a:pPr eaLnBrk="1" hangingPunct="1">
              <a:defRPr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34" y="132363"/>
            <a:ext cx="7494587" cy="14906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Formy OZE wykorzystywane przez osoby znajdujące się w niekorzystnej sytuacji</a:t>
            </a:r>
            <a:r>
              <a:rPr lang="en-GB" b="1" dirty="0" smtClean="0"/>
              <a:t>: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663700"/>
            <a:ext cx="9685338" cy="5552646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dirty="0" smtClean="0"/>
              <a:t>Kurs szkoleniowy dla osób znajdujących się w niekorzystnej sytuacji w zakresie postawy przedsiębiorczej w formie odczytów dotyczących zasad przedsiębiorczego stylu życia, które składają się ze streszczeń </a:t>
            </a:r>
            <a:r>
              <a:rPr lang="pl-PL" sz="2400" b="1" dirty="0" err="1" smtClean="0"/>
              <a:t>submodułów</a:t>
            </a:r>
            <a:r>
              <a:rPr lang="pl-PL" sz="2400" b="1" dirty="0" smtClean="0"/>
              <a:t> kursu LSE </a:t>
            </a:r>
            <a:r>
              <a:rPr lang="en-GB" sz="2400" b="1" dirty="0" smtClean="0"/>
              <a:t>(</a:t>
            </a:r>
            <a:r>
              <a:rPr lang="pl-PL" sz="2400" b="1" dirty="0" smtClean="0"/>
              <a:t>zob.</a:t>
            </a:r>
            <a:r>
              <a:rPr lang="en-GB" sz="2400" b="1" dirty="0" smtClean="0"/>
              <a:t> </a:t>
            </a:r>
            <a:r>
              <a:rPr lang="en-GB" sz="2400" b="1" dirty="0">
                <a:solidFill>
                  <a:schemeClr val="accent5"/>
                </a:solidFill>
              </a:rPr>
              <a:t>www</a:t>
            </a:r>
            <a:r>
              <a:rPr lang="en-GB" sz="2400" b="1" dirty="0"/>
              <a:t>.</a:t>
            </a:r>
            <a:endParaRPr lang="lt-LT" sz="2400" b="1" dirty="0"/>
          </a:p>
          <a:p>
            <a:pPr eaLnBrk="1" hangingPunct="1">
              <a:defRPr/>
            </a:pPr>
            <a:r>
              <a:rPr lang="pl-PL" sz="2400" b="1" dirty="0" smtClean="0"/>
              <a:t>Historie sukcesu przedsiębiorców w postaci opowieści cyfrowych (24 opisane i 12 w formie nagrania wideo). Celem tych opowieści jest zachęcenie osób znajdujących się w trudnej sytuacji do podjęcia samozatrudnienia, w oparciu o swoje pasje, talent czy zainteresowania </a:t>
            </a:r>
            <a:r>
              <a:rPr lang="en-GB" sz="2400" b="1" dirty="0" smtClean="0"/>
              <a:t>(</a:t>
            </a:r>
            <a:r>
              <a:rPr lang="pl-PL" sz="2400" b="1" dirty="0" smtClean="0"/>
              <a:t>zob.</a:t>
            </a:r>
            <a:r>
              <a:rPr lang="en-GB" sz="2400" b="1" dirty="0" smtClean="0"/>
              <a:t> </a:t>
            </a:r>
            <a:r>
              <a:rPr lang="en-GB" sz="2400" b="1" dirty="0">
                <a:solidFill>
                  <a:schemeClr val="accent5"/>
                </a:solidFill>
              </a:rPr>
              <a:t>www</a:t>
            </a:r>
            <a:r>
              <a:rPr lang="en-GB" sz="2400" b="1" dirty="0"/>
              <a:t>.</a:t>
            </a:r>
            <a:endParaRPr lang="lt-LT" sz="2400" b="1" dirty="0"/>
          </a:p>
          <a:p>
            <a:pPr eaLnBrk="1" hangingPunct="1">
              <a:defRPr/>
            </a:pPr>
            <a:r>
              <a:rPr lang="pl-PL" sz="2400" b="1" dirty="0" smtClean="0"/>
              <a:t>Ocena umiejętności i wiedzy słuchaczy ze środowisk defaworyzowanych </a:t>
            </a:r>
            <a:r>
              <a:rPr lang="en-GB" sz="2400" b="1" dirty="0" smtClean="0"/>
              <a:t>(</a:t>
            </a:r>
            <a:r>
              <a:rPr lang="pl-PL" sz="2400" b="1" dirty="0" smtClean="0"/>
              <a:t>zob.</a:t>
            </a:r>
            <a:r>
              <a:rPr lang="en-GB" sz="2400" b="1" dirty="0" smtClean="0"/>
              <a:t> </a:t>
            </a:r>
            <a:r>
              <a:rPr lang="en-GB" sz="2400" b="1" dirty="0">
                <a:solidFill>
                  <a:schemeClr val="accent5"/>
                </a:solidFill>
              </a:rPr>
              <a:t>www</a:t>
            </a:r>
            <a:r>
              <a:rPr lang="en-GB" sz="2400" b="1" dirty="0"/>
              <a:t>.</a:t>
            </a:r>
            <a:endParaRPr lang="lt-LT" sz="2400" b="1" dirty="0"/>
          </a:p>
          <a:p>
            <a:pPr eaLnBrk="1" hangingPunct="1">
              <a:defRPr/>
            </a:pPr>
            <a:r>
              <a:rPr lang="pl-PL" sz="2400" b="1" dirty="0" smtClean="0"/>
              <a:t>Przewodnik dla uczniów</a:t>
            </a:r>
            <a:r>
              <a:rPr lang="en-GB" sz="2400" b="1" dirty="0" smtClean="0"/>
              <a:t>(</a:t>
            </a:r>
            <a:r>
              <a:rPr lang="pl-PL" sz="2400" b="1" dirty="0" smtClean="0"/>
              <a:t>zob.</a:t>
            </a:r>
            <a:r>
              <a:rPr lang="en-GB" sz="2400" b="1" dirty="0" smtClean="0"/>
              <a:t> </a:t>
            </a:r>
            <a:r>
              <a:rPr lang="en-GB" sz="2400" b="1" dirty="0">
                <a:solidFill>
                  <a:schemeClr val="accent5"/>
                </a:solidFill>
              </a:rPr>
              <a:t>www</a:t>
            </a:r>
            <a:r>
              <a:rPr lang="en-GB" sz="2400" b="1" dirty="0"/>
              <a:t>.</a:t>
            </a:r>
            <a:endParaRPr lang="lt-LT" sz="2400" b="1" dirty="0"/>
          </a:p>
          <a:p>
            <a:pPr eaLnBrk="1" hangingPunct="1">
              <a:defRPr/>
            </a:pPr>
            <a:endParaRPr lang="lt-LT" dirty="0"/>
          </a:p>
        </p:txBody>
      </p:sp>
      <p:pic>
        <p:nvPicPr>
          <p:cNvPr id="33795" name="Picture 2" descr="Image result for principles of the lifestyle entrepreneursh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5075" y="4519613"/>
            <a:ext cx="18954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779588" y="196850"/>
            <a:ext cx="8351837" cy="15330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b="1" dirty="0"/>
              <a:t>Opowieści cyfrowe </a:t>
            </a:r>
            <a:r>
              <a:rPr lang="pl-PL" b="1" dirty="0" smtClean="0"/>
              <a:t>przedstawiające </a:t>
            </a:r>
            <a:r>
              <a:rPr lang="pl-PL" b="1" dirty="0"/>
              <a:t>historie sukcesu przedsiębiorców kierujących się </a:t>
            </a:r>
            <a:r>
              <a:rPr lang="pl-PL" b="1" dirty="0" smtClean="0"/>
              <a:t>pasją.</a:t>
            </a:r>
            <a:endParaRPr lang="lt-L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1157"/>
            <a:ext cx="10191750" cy="484221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Jedną z form OZE są opowieści cyfrowe. W ramach szkolenia LSE zarówno nauczyciele osób dorosłych jak i uczniowie mogą skorzystać z 24 opisanych i 12 nagranych opowieści. Opowieści </a:t>
            </a:r>
            <a:r>
              <a:rPr lang="pl-PL" sz="2000" b="1" dirty="0" smtClean="0">
                <a:solidFill>
                  <a:schemeClr val="tx1"/>
                </a:solidFill>
              </a:rPr>
              <a:t>mają </a:t>
            </a:r>
            <a:r>
              <a:rPr lang="pl-PL" sz="2000" b="1" dirty="0" smtClean="0">
                <a:solidFill>
                  <a:schemeClr val="tx1"/>
                </a:solidFill>
              </a:rPr>
              <a:t>podwójny cel: </a:t>
            </a:r>
            <a:endParaRPr lang="lt-LT" sz="2000" b="1" dirty="0">
              <a:solidFill>
                <a:schemeClr val="tx1"/>
              </a:solidFill>
            </a:endParaRPr>
          </a:p>
          <a:p>
            <a:pPr lvl="1" eaLnBrk="1" hangingPunct="1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pl-PL" sz="1800" b="1" dirty="0" smtClean="0">
                <a:solidFill>
                  <a:schemeClr val="tx1"/>
                </a:solidFill>
              </a:rPr>
              <a:t>Przekonanie nauczycieli osób dorosłych o znaczeniu postawy przedsiębiorczej i zmotywowanie ich do organizowania szkoleń LSE dla osób znajdujących się w niekorzystnej sytuacji</a:t>
            </a:r>
            <a:r>
              <a:rPr lang="en-GB" sz="1800" b="1" dirty="0" smtClean="0">
                <a:solidFill>
                  <a:schemeClr val="tx1"/>
                </a:solidFill>
              </a:rPr>
              <a:t>. </a:t>
            </a:r>
            <a:endParaRPr lang="lt-LT" sz="1800" b="1" dirty="0">
              <a:solidFill>
                <a:schemeClr val="tx1"/>
              </a:solidFill>
            </a:endParaRPr>
          </a:p>
          <a:p>
            <a:pPr lvl="1" eaLnBrk="1" hangingPunct="1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pl-PL" sz="1800" b="1" dirty="0" smtClean="0">
                <a:solidFill>
                  <a:schemeClr val="tx1"/>
                </a:solidFill>
              </a:rPr>
              <a:t>Zachęcenie osób znajdujących się w trudnej sytuacji do podjęcia działalności zgodnej z ich stylem życia, zainteresowaniami i talentami.</a:t>
            </a:r>
            <a:endParaRPr lang="lt-LT" sz="1800" b="1" dirty="0"/>
          </a:p>
          <a:p>
            <a:pPr eaLnBrk="1" hangingPunct="1">
              <a:defRPr/>
            </a:pPr>
            <a:endParaRPr lang="lt-LT" b="1" dirty="0"/>
          </a:p>
        </p:txBody>
      </p:sp>
      <p:sp>
        <p:nvSpPr>
          <p:cNvPr id="4" name="Rectangle 3"/>
          <p:cNvSpPr/>
          <p:nvPr/>
        </p:nvSpPr>
        <p:spPr>
          <a:xfrm>
            <a:off x="729736" y="4670126"/>
            <a:ext cx="9066213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buClr>
                <a:schemeClr val="accent5"/>
              </a:buClr>
              <a:defRPr/>
            </a:pPr>
            <a:r>
              <a:rPr lang="pl-PL" b="1" dirty="0" smtClean="0"/>
              <a:t>Poniżej znajduje się lista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36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l-PL" b="1" dirty="0" smtClean="0"/>
              <a:t>opowieści cyfrowych, które zostały opracowane na potrzeby szkolenia w zakresie postawy przedsiębiorczej, zarówno dla nauczycieli osób dorosłych jak i osób znajdujących się w niekorzystnej sytuacji. </a:t>
            </a:r>
            <a:endParaRPr lang="lt-LT" b="1" dirty="0"/>
          </a:p>
          <a:p>
            <a:pPr marL="0" lvl="1">
              <a:buClr>
                <a:schemeClr val="accent5"/>
              </a:buClr>
              <a:defRPr/>
            </a:pPr>
            <a:r>
              <a:rPr lang="pl-PL" b="1" dirty="0" smtClean="0"/>
              <a:t>Historie te pokazują nauczycielom osób dorosłych różne formy  OZE, które mogą wykorzystać  podczas szkolenia LSE, zgodnie z potrzebami grupy docelowej</a:t>
            </a:r>
            <a:r>
              <a:rPr lang="en-GB" b="1" dirty="0" smtClean="0"/>
              <a:t>. </a:t>
            </a: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en-GB" b="1" smtClean="0"/>
              <a:t>Set of digital stories (OERs) on successful running of LSE</a:t>
            </a:r>
            <a:r>
              <a:rPr lang="pl-PL" b="1" smtClean="0"/>
              <a:t> (2)</a:t>
            </a:r>
            <a:endParaRPr lang="lt-LT" b="1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/>
          <a:lstStyle/>
          <a:p>
            <a:pPr eaLnBrk="1" hangingPunct="1"/>
            <a:endParaRPr lang="en-US" sz="2400" b="1" smtClean="0"/>
          </a:p>
        </p:txBody>
      </p:sp>
      <p:graphicFrame>
        <p:nvGraphicFramePr>
          <p:cNvPr id="4" name="Content Placeholder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216"/>
              </p:ext>
            </p:extLst>
          </p:nvPr>
        </p:nvGraphicFramePr>
        <p:xfrm>
          <a:off x="274638" y="1638300"/>
          <a:ext cx="9572625" cy="4486656"/>
        </p:xfrm>
        <a:graphic>
          <a:graphicData uri="http://schemas.openxmlformats.org/drawingml/2006/table">
            <a:tbl>
              <a:tblPr/>
              <a:tblGrid>
                <a:gridCol w="8451850"/>
                <a:gridCol w="1120775"/>
              </a:tblGrid>
              <a:tr h="279400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SZTUKA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Egle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Studinskaitė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Piñata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– biznes z pasją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Viktor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Dremsizov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Ja i mój aparat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Maria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Aristidou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Studio M</a:t>
                      </a:r>
                      <a:r>
                        <a:rPr kumimoji="0" lang="en-GB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aris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Gintvile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Giedraitiene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Dekoracyjne z trawy jako element sztuki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Caria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Doone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Rush.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Zamiłowanie do koni i fotografii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Alexander Scott. 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Alex Scott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Fotografia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ZDROWIE I URODA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Irena France.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Masaż i terapia olejkami eterycznymi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Marius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Lasinskas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Jak </a:t>
                      </a:r>
                      <a:r>
                        <a:rPr kumimoji="0" lang="pl-PL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zarobic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na dekoracjach z trawy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Amelia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Zieminska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GB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Xaxi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Paznokcie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Piotr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Kapłoński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Salon fryzjerski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Jan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Garrity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Shiva Yoga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dla młodych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ŻYWNOŚĆ</a:t>
                      </a:r>
                      <a:endParaRPr lang="lt-LT" dirty="0" smtClean="0"/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Monica Homa. </a:t>
                      </a:r>
                      <a:r>
                        <a:rPr kumimoji="0" lang="en-GB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Vega Health</a:t>
                      </a:r>
                      <a:endParaRPr kumimoji="0" lang="lt-LT" sz="1600" b="1" i="0" u="sng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Kay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Wadud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Doskonała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Samosa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– Domowe wypieki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en-GB" b="1" smtClean="0"/>
              <a:t>Set of digital stories (OERs) on successful running of LSE</a:t>
            </a:r>
            <a:r>
              <a:rPr lang="pl-PL" b="1" smtClean="0"/>
              <a:t> (3)</a:t>
            </a:r>
            <a:endParaRPr lang="lt-LT" b="1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/>
          <a:lstStyle/>
          <a:p>
            <a:pPr eaLnBrk="1" hangingPunct="1"/>
            <a:endParaRPr lang="en-US" sz="2400" b="1" smtClean="0"/>
          </a:p>
        </p:txBody>
      </p:sp>
      <p:graphicFrame>
        <p:nvGraphicFramePr>
          <p:cNvPr id="4" name="Content Placeholder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37793"/>
              </p:ext>
            </p:extLst>
          </p:nvPr>
        </p:nvGraphicFramePr>
        <p:xfrm>
          <a:off x="646113" y="1749425"/>
          <a:ext cx="9202737" cy="4696968"/>
        </p:xfrm>
        <a:graphic>
          <a:graphicData uri="http://schemas.openxmlformats.org/drawingml/2006/table">
            <a:tbl>
              <a:tblPr/>
              <a:tblGrid>
                <a:gridCol w="8126412"/>
                <a:gridCol w="1076325"/>
              </a:tblGrid>
              <a:tr h="261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RZEMIOSŁO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Lara Benjamin. 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Miss </a:t>
                      </a:r>
                      <a:r>
                        <a:rPr kumimoji="0" lang="en-GB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Lala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produkcja biżuterii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Nicolas Tsangaras. </a:t>
                      </a:r>
                      <a:r>
                        <a:rPr kumimoji="0" lang="lt-L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???</a:t>
                      </a:r>
                      <a:endParaRPr kumimoji="0" lang="lt-LT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Marusia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Ashikova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pl-PL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oje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hobby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m</a:t>
                      </a:r>
                      <a:r>
                        <a:rPr kumimoji="0" lang="pl-PL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ój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zawód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m</a:t>
                      </a:r>
                      <a:r>
                        <a:rPr kumimoji="0" lang="pl-PL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oja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miłość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Biliana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Slavova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Przypadek przedsiębiorcy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Anife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Mahmud.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Ręcznie robiona biżuteria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Virginija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Armonienė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Produkcja zabawek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Laura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Kupryte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Sport i produkcja ubrań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Romualda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Galistiene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GB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Cera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mika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życiowa pasja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Jolanta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Civilkaite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Zamiłowanie do filcowania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DEKORACJE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Paris.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Kolektyw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Adamos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Karagiannis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endParaRPr kumimoji="0" lang="lt-L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Kristina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Onyskaite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Przygoda z szyciem - T</a:t>
                      </a:r>
                      <a:r>
                        <a:rPr kumimoji="0" lang="en-GB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itina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Steph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Kilshaw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The Pink Plasterer –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profesjonalne tynkowanie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Cynthia Brown. 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Su</a:t>
                      </a:r>
                      <a:r>
                        <a:rPr kumimoji="0" lang="pl-PL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kc</a:t>
                      </a:r>
                      <a:r>
                        <a:rPr kumimoji="0" lang="en-GB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es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– robienie zwykłych rzeczy w niezwykły sposób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en-GB" b="1" smtClean="0"/>
              <a:t>Set of digital stories (OERs) on successful running of LSE</a:t>
            </a:r>
            <a:r>
              <a:rPr lang="pl-PL" b="1" smtClean="0"/>
              <a:t> (4)</a:t>
            </a:r>
            <a:endParaRPr lang="lt-LT" b="1" smtClean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/>
          <a:lstStyle/>
          <a:p>
            <a:pPr eaLnBrk="1" hangingPunct="1"/>
            <a:endParaRPr lang="en-US" sz="2400" b="1" smtClean="0"/>
          </a:p>
        </p:txBody>
      </p:sp>
      <p:graphicFrame>
        <p:nvGraphicFramePr>
          <p:cNvPr id="4" name="Content Placeholder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72421"/>
              </p:ext>
            </p:extLst>
          </p:nvPr>
        </p:nvGraphicFramePr>
        <p:xfrm>
          <a:off x="646113" y="1749425"/>
          <a:ext cx="9202737" cy="4486656"/>
        </p:xfrm>
        <a:graphic>
          <a:graphicData uri="http://schemas.openxmlformats.org/drawingml/2006/table">
            <a:tbl>
              <a:tblPr/>
              <a:tblGrid>
                <a:gridCol w="8126412"/>
                <a:gridCol w="1076325"/>
              </a:tblGrid>
              <a:tr h="261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ROLNICTWO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Stanoi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Georgiev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Powrót do natury</a:t>
                      </a:r>
                      <a:endParaRPr kumimoji="0" lang="lt-L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Janina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Marcinkeviciene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Uprawa kwiatów</a:t>
                      </a:r>
                      <a:endParaRPr kumimoji="0" lang="lt-L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PRZEDAŻ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Karolina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Szczepanik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Komis z </a:t>
                      </a:r>
                      <a:r>
                        <a:rPr kumimoji="0" lang="pl-PL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odzierzą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Miłosz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Kręt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Sklep online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Vaida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Liaudenskiene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Biznes oparty na turystach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INNE</a:t>
                      </a:r>
                      <a:endParaRPr kumimoji="0" lang="lt-L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Dimitar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Panayotov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GB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Under the Bridge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Hayley Patterson.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Kwiaty H</a:t>
                      </a:r>
                      <a:r>
                        <a:rPr kumimoji="0" lang="en-GB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ayley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TEKST</a:t>
                      </a:r>
                      <a:endParaRPr kumimoji="0" lang="lt-L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+mn-ea"/>
                          <a:cs typeface="Times New Roman" pitchFamily="18" charset="0"/>
                        </a:rPr>
                        <a:t>ROZRYWKA</a:t>
                      </a:r>
                      <a:endParaRPr kumimoji="0" lang="lt-L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Stanisław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Maciej Berger.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Trener tańca towarzyskiego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Gintautas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Mikulevicius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Organizowanie wodnej rozrywki</a:t>
                      </a:r>
                      <a:endParaRPr kumimoji="0" lang="lt-LT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lt-L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ROLNICTWO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Stanoi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Georgiev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Powrót do natury</a:t>
                      </a:r>
                      <a:endParaRPr kumimoji="0" lang="lt-L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Janina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Marcinkeviciene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Uprawa kwiatów</a:t>
                      </a:r>
                      <a:endParaRPr kumimoji="0" lang="lt-L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IDEO</a:t>
                      </a:r>
                      <a:endParaRPr kumimoji="0" lang="lt-L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100138" y="2282825"/>
            <a:ext cx="8169275" cy="29317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3200" b="1" dirty="0" smtClean="0">
                <a:solidFill>
                  <a:schemeClr val="tx1"/>
                </a:solidFill>
              </a:rPr>
              <a:t>Celem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</a:rPr>
              <a:t>Modu</a:t>
            </a:r>
            <a:r>
              <a:rPr lang="pl-PL" sz="3200" b="1" dirty="0" err="1" smtClean="0">
                <a:solidFill>
                  <a:schemeClr val="tx1"/>
                </a:solidFill>
              </a:rPr>
              <a:t>łu</a:t>
            </a:r>
            <a:r>
              <a:rPr lang="en-GB" sz="3200" b="1" dirty="0" smtClean="0">
                <a:solidFill>
                  <a:schemeClr val="tx1"/>
                </a:solidFill>
              </a:rPr>
              <a:t> II </a:t>
            </a:r>
            <a:r>
              <a:rPr lang="pl-PL" sz="3200" b="1" dirty="0" smtClean="0">
                <a:solidFill>
                  <a:schemeClr val="tx1"/>
                </a:solidFill>
              </a:rPr>
              <a:t>jest rozwój kompetencji cyfrowych nauczycieli osób dorosłych </a:t>
            </a:r>
            <a:r>
              <a:rPr lang="pl-PL" sz="3200" b="1" dirty="0" smtClean="0">
                <a:solidFill>
                  <a:schemeClr val="tx1"/>
                </a:solidFill>
              </a:rPr>
              <a:t>dla</a:t>
            </a:r>
            <a:r>
              <a:rPr lang="pl-PL" sz="3200" b="1" dirty="0" smtClean="0">
                <a:solidFill>
                  <a:schemeClr val="tx1"/>
                </a:solidFill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</a:rPr>
              <a:t>zapewnienia efektywnego wykorzystania metod i narzędzi ICT w nauczaniu osób dorosłych, ze szczególnym uwzględnieniem szkoleń LSE.</a:t>
            </a:r>
            <a:r>
              <a:rPr lang="en-GB" sz="3200" b="1" i="1" u="sng" dirty="0" smtClean="0">
                <a:solidFill>
                  <a:schemeClr val="tx1"/>
                </a:solidFill>
              </a:rPr>
              <a:t/>
            </a:r>
            <a:br>
              <a:rPr lang="en-GB" sz="3200" b="1" i="1" u="sng" dirty="0" smtClean="0">
                <a:solidFill>
                  <a:schemeClr val="tx1"/>
                </a:solidFill>
              </a:rPr>
            </a:br>
            <a:endParaRPr lang="lt-LT" sz="3200" b="1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2206625"/>
            <a:ext cx="9202738" cy="3761689"/>
          </a:xfrm>
        </p:spPr>
        <p:txBody>
          <a:bodyPr rtlCol="0">
            <a:normAutofit/>
          </a:bodyPr>
          <a:lstStyle/>
          <a:p>
            <a:pPr marL="0" indent="0" eaLnBrk="1" hangingPunct="1">
              <a:buFont typeface="Wingdings 3" pitchFamily="18" charset="2"/>
              <a:buNone/>
              <a:defRPr/>
            </a:pPr>
            <a:endParaRPr lang="lt-LT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t-L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1776413" y="393700"/>
            <a:ext cx="7608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pl-PL" sz="3600" b="1" dirty="0" smtClean="0">
                <a:solidFill>
                  <a:schemeClr val="accent1"/>
                </a:solidFill>
                <a:latin typeface="Trebuchet MS" pitchFamily="34" charset="0"/>
              </a:rPr>
              <a:t>Cel główny modułu</a:t>
            </a:r>
            <a:r>
              <a:rPr lang="en-US" sz="3600" b="1" dirty="0" smtClean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US" sz="3600" b="1" dirty="0">
                <a:solidFill>
                  <a:schemeClr val="accent1"/>
                </a:solidFill>
                <a:latin typeface="Trebuchet MS" pitchFamily="34" charset="0"/>
              </a:rPr>
              <a:t>II </a:t>
            </a:r>
            <a:endParaRPr lang="lt-LT" sz="3600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en-GB" b="1" smtClean="0"/>
              <a:t>Online stores - definition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pl-PL" sz="2400" b="1" dirty="0" smtClean="0"/>
              <a:t>Sklep </a:t>
            </a:r>
            <a:r>
              <a:rPr lang="pl-PL" sz="2400" b="1" dirty="0"/>
              <a:t>o</a:t>
            </a:r>
            <a:r>
              <a:rPr lang="en-US" sz="2400" b="1" dirty="0" err="1" smtClean="0"/>
              <a:t>nline</a:t>
            </a:r>
            <a:r>
              <a:rPr lang="pl-PL" sz="2400" b="1" dirty="0" smtClean="0"/>
              <a:t> jest specjalną stroną internetową, która umożliwia sprzedaż produktów przez Internet. W ostatnich latach, </a:t>
            </a:r>
            <a:r>
              <a:rPr lang="pl-PL" sz="2400" b="1" dirty="0"/>
              <a:t>s</a:t>
            </a:r>
            <a:r>
              <a:rPr lang="pl-PL" sz="2400" b="1" dirty="0" smtClean="0"/>
              <a:t>klepy internetowe zyskały wielką popularność, częściowo dzięki coraz powszechniejszemu wykorzystaniu płatności elektronicznych. Właściciele tradycyjnych sklepów, widząc zalety tzw. E-shopping, często rozwijają sprzedaż internetową</a:t>
            </a:r>
            <a:r>
              <a:rPr lang="en-US" sz="2400" b="1" dirty="0" smtClean="0"/>
              <a:t>.</a:t>
            </a:r>
            <a:r>
              <a:rPr lang="pl-PL" sz="2400" b="1" dirty="0" smtClean="0"/>
              <a:t> Jakkolwiek, sklepy online nie są zarezerwowane wyłącznie dla osób posiadających sklepy stacjonarne, każdy może założyć sklep online i sprzedawać swoje produkty. To może być korzystne dla przedsiębiorców kierujących się pasją, jako że zakładanie sklepu online jest relatywnie proste</a:t>
            </a:r>
            <a:r>
              <a:rPr lang="en-US" sz="2400" b="1" dirty="0" smtClean="0"/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en-US" b="1" dirty="0" smtClean="0"/>
              <a:t>10 </a:t>
            </a:r>
            <a:r>
              <a:rPr lang="pl-PL" b="1" dirty="0" smtClean="0"/>
              <a:t>korzyści z prowadzenia sklepu online</a:t>
            </a:r>
            <a:endParaRPr lang="en-US" b="1" dirty="0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720253" y="1544594"/>
            <a:ext cx="9202737" cy="5313406"/>
          </a:xfrm>
        </p:spPr>
        <p:txBody>
          <a:bodyPr/>
          <a:lstStyle/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pl-PL" b="1" dirty="0" smtClean="0"/>
              <a:t>Nieograniczona liczba klientów</a:t>
            </a:r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pl-PL" b="1" dirty="0" smtClean="0"/>
              <a:t>Sklep online może być prowadzony przez jedną osobę (przedsiębiorca pasjonat</a:t>
            </a:r>
            <a:r>
              <a:rPr lang="en-GB" b="1" dirty="0" smtClean="0"/>
              <a:t>)</a:t>
            </a:r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GB" b="1" dirty="0" err="1" smtClean="0"/>
              <a:t>Produ</a:t>
            </a:r>
            <a:r>
              <a:rPr lang="pl-PL" b="1" dirty="0" err="1" smtClean="0"/>
              <a:t>kty</a:t>
            </a:r>
            <a:r>
              <a:rPr lang="pl-PL" b="1" dirty="0" smtClean="0"/>
              <a:t> mogą być przechowywane gdziekolwiek</a:t>
            </a:r>
            <a:endParaRPr lang="en-GB" b="1" dirty="0" smtClean="0"/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pl-PL" b="1" dirty="0" smtClean="0"/>
              <a:t>Redukcja kosztów – prowadzenie sklepu online kosztuje dużo mniej niż tradycyjnego sklepu</a:t>
            </a:r>
            <a:endParaRPr lang="en-GB" b="1" dirty="0" smtClean="0"/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pl-PL" b="1" dirty="0" smtClean="0"/>
              <a:t>Sklep online można łatwo wypromować za pomocą mediów społecznościowych</a:t>
            </a:r>
            <a:endParaRPr lang="en-GB" b="1" dirty="0" smtClean="0"/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pl-PL" b="1" dirty="0" smtClean="0"/>
              <a:t>Oszczędność czasu – każdy klient może kupić wszystko bez wychodzenia z domu</a:t>
            </a:r>
            <a:r>
              <a:rPr lang="en-GB" b="1" dirty="0" smtClean="0"/>
              <a:t>.</a:t>
            </a:r>
            <a:endParaRPr lang="en-GB" b="1" dirty="0" smtClean="0"/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pl-PL" b="1" dirty="0" smtClean="0"/>
              <a:t>Dostępne 24 godziny na dobę</a:t>
            </a:r>
            <a:endParaRPr lang="en-GB" b="1" dirty="0" smtClean="0"/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pl-PL" b="1" dirty="0" smtClean="0"/>
              <a:t>Różne sposoby płatności</a:t>
            </a:r>
            <a:endParaRPr lang="en-GB" b="1" dirty="0" smtClean="0"/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pl-PL" b="1" dirty="0" smtClean="0"/>
              <a:t>Łatwiejsze jest tworzenie profilu klienta, na przykład zbierając informacje podczas robienia zakupów</a:t>
            </a:r>
            <a:endParaRPr lang="en-GB" b="1" dirty="0" smtClean="0"/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pl-PL" b="1" dirty="0" smtClean="0"/>
              <a:t>Jest to konkurencja dla dużych sklepów czy centrów handlowych</a:t>
            </a:r>
            <a:endParaRPr lang="en-GB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942889"/>
          </a:xfrm>
        </p:spPr>
        <p:txBody>
          <a:bodyPr/>
          <a:lstStyle/>
          <a:p>
            <a:pPr eaLnBrk="1" hangingPunct="1"/>
            <a:r>
              <a:rPr lang="pl-PL" b="1" dirty="0" smtClean="0"/>
              <a:t>Dostępne metody płatności</a:t>
            </a:r>
            <a:endParaRPr lang="en-GB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sz="2000" b="1" dirty="0" smtClean="0"/>
              <a:t>Większość klientów sklepów online korzysta również z płatności elektronicznych takich jak karty kredytowe czy </a:t>
            </a:r>
            <a:r>
              <a:rPr lang="pl-PL" sz="2000" b="1" dirty="0" err="1" smtClean="0"/>
              <a:t>PayPal</a:t>
            </a:r>
            <a:r>
              <a:rPr lang="pl-PL" sz="2000" b="1" dirty="0" smtClean="0"/>
              <a:t>. Sklepy internetowe oferują wiele różnych form płatności</a:t>
            </a:r>
            <a:r>
              <a:rPr lang="en-GB" sz="2000" b="1" dirty="0" smtClean="0"/>
              <a:t>:</a:t>
            </a:r>
            <a:endParaRPr lang="en-GB" sz="2000" b="1" dirty="0"/>
          </a:p>
          <a:p>
            <a:pPr eaLnBrk="1" hangingPunct="1">
              <a:defRPr/>
            </a:pPr>
            <a:r>
              <a:rPr lang="pl-PL" sz="2000" b="1" dirty="0" smtClean="0"/>
              <a:t>Płatność gotówką przy odbiorze</a:t>
            </a:r>
            <a:endParaRPr lang="en-GB" sz="2000" b="1" dirty="0" smtClean="0"/>
          </a:p>
          <a:p>
            <a:pPr eaLnBrk="1" hangingPunct="1">
              <a:defRPr/>
            </a:pPr>
            <a:r>
              <a:rPr lang="pl-PL" sz="2000" b="1" dirty="0" smtClean="0"/>
              <a:t>Karta płatnicza</a:t>
            </a:r>
            <a:endParaRPr lang="en-GB" sz="2000" b="1" dirty="0" smtClean="0"/>
          </a:p>
          <a:p>
            <a:pPr eaLnBrk="1" hangingPunct="1">
              <a:defRPr/>
            </a:pPr>
            <a:r>
              <a:rPr lang="pl-PL" sz="2000" b="1" dirty="0" smtClean="0"/>
              <a:t>Karta podarunkowa</a:t>
            </a:r>
            <a:endParaRPr lang="en-GB" sz="2000" b="1" dirty="0"/>
          </a:p>
          <a:p>
            <a:pPr eaLnBrk="1" hangingPunct="1">
              <a:defRPr/>
            </a:pPr>
            <a:r>
              <a:rPr lang="pl-PL" sz="2000" b="1" dirty="0" smtClean="0"/>
              <a:t>Przelew/ dostawa po dokonaniu płatności</a:t>
            </a:r>
            <a:endParaRPr lang="en-GB" sz="2000" b="1" dirty="0"/>
          </a:p>
          <a:p>
            <a:pPr eaLnBrk="1" hangingPunct="1">
              <a:defRPr/>
            </a:pPr>
            <a:r>
              <a:rPr lang="pl-PL" sz="2000" b="1" dirty="0" smtClean="0"/>
              <a:t>Faktura</a:t>
            </a:r>
            <a:endParaRPr lang="en-GB" sz="2000" b="1" dirty="0"/>
          </a:p>
          <a:p>
            <a:pPr eaLnBrk="1" hangingPunct="1">
              <a:defRPr/>
            </a:pPr>
            <a:r>
              <a:rPr lang="en-GB" sz="2000" b="1" dirty="0"/>
              <a:t>Bitcoin </a:t>
            </a:r>
            <a:r>
              <a:rPr lang="pl-PL" sz="2000" b="1" dirty="0" smtClean="0"/>
              <a:t>lub inne formy zastępujące pieniądze</a:t>
            </a:r>
            <a:endParaRPr lang="en-GB" sz="2000" b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sz="1600" b="1" i="1" dirty="0" smtClean="0"/>
              <a:t>Warto wspomnieć o tym, że sklepy online nie oferują wszystkich możliwości płatności. Przedsiębiorca musi podpisać umowę z firmą obsługującą płatności, a następnie zintegrować tą usługę ze swoim sklepem internetowym</a:t>
            </a:r>
            <a:r>
              <a:rPr lang="en-GB" sz="1600" b="1" i="1" dirty="0" smtClean="0"/>
              <a:t>.</a:t>
            </a:r>
            <a:endParaRPr lang="en-GB" sz="1600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pl-PL" b="1" dirty="0" smtClean="0"/>
              <a:t>Przykłady sklepów online</a:t>
            </a:r>
            <a:r>
              <a:rPr lang="en-GB" b="1" dirty="0" smtClean="0"/>
              <a:t> </a:t>
            </a:r>
            <a:r>
              <a:rPr lang="en-GB" b="1" dirty="0" smtClean="0"/>
              <a:t>(1)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96913" y="1597025"/>
            <a:ext cx="9202737" cy="465137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GB" sz="2000" b="1" smtClean="0"/>
              <a:t>http://www.english-handmade-knives.co.uk/acatalog</a:t>
            </a:r>
          </a:p>
        </p:txBody>
      </p:sp>
      <p:pic>
        <p:nvPicPr>
          <p:cNvPr id="41987" name="Obraz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2098675"/>
            <a:ext cx="69151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7627938" y="2116138"/>
            <a:ext cx="2659062" cy="125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solidFill>
                  <a:srgbClr val="404040"/>
                </a:solidFill>
              </a:rPr>
              <a:t>Noże i akcesoria domowej roboty. Noże są wykonywane ręcznie, w garażu. </a:t>
            </a:r>
            <a:endParaRPr lang="en-GB" b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en-GB" b="1" dirty="0" err="1"/>
              <a:t>Przykłady</a:t>
            </a:r>
            <a:r>
              <a:rPr lang="en-GB" b="1" dirty="0"/>
              <a:t> </a:t>
            </a:r>
            <a:r>
              <a:rPr lang="en-GB" b="1" dirty="0" err="1"/>
              <a:t>sklepów</a:t>
            </a:r>
            <a:r>
              <a:rPr lang="en-GB" b="1" dirty="0"/>
              <a:t> online (</a:t>
            </a:r>
            <a:r>
              <a:rPr lang="pl-PL" b="1" dirty="0" smtClean="0"/>
              <a:t>2</a:t>
            </a:r>
            <a:r>
              <a:rPr lang="en-GB" b="1" dirty="0" smtClean="0"/>
              <a:t>)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646113" y="1354138"/>
            <a:ext cx="9202737" cy="504666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lt-LT" sz="2000" b="1" smtClean="0"/>
              <a:t>		</a:t>
            </a:r>
            <a:r>
              <a:rPr lang="en-GB" sz="2000" b="1" smtClean="0"/>
              <a:t>http://jewelry.novica.com </a:t>
            </a: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3448"/>
              </p:ext>
            </p:extLst>
          </p:nvPr>
        </p:nvGraphicFramePr>
        <p:xfrm>
          <a:off x="457200" y="2409825"/>
          <a:ext cx="10092268" cy="38392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180694">
                  <a:extLst>
                    <a:ext uri="{9D8B030D-6E8A-4147-A177-3AD203B41FA5}"/>
                  </a:extLst>
                </a:gridCol>
                <a:gridCol w="2911574">
                  <a:extLst>
                    <a:ext uri="{9D8B030D-6E8A-4147-A177-3AD203B41FA5}"/>
                  </a:extLst>
                </a:gridCol>
              </a:tblGrid>
              <a:tr h="383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Największy zbiór</a:t>
                      </a:r>
                      <a:r>
                        <a:rPr lang="pl-PL" sz="1800" b="1" kern="1200" baseline="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 online z ręczną biżuterią, w tym perły, turkus i wyroby ze srebra.</a:t>
                      </a:r>
                      <a:r>
                        <a:rPr lang="en-GB" sz="2400" b="1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lt-LT" sz="2400" b="1" kern="1200" dirty="0" smtClean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400" b="1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3014" name="Obraz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525" y="2065338"/>
            <a:ext cx="685641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en-GB" b="1" dirty="0" err="1"/>
              <a:t>Przykłady</a:t>
            </a:r>
            <a:r>
              <a:rPr lang="en-GB" b="1" dirty="0"/>
              <a:t> </a:t>
            </a:r>
            <a:r>
              <a:rPr lang="en-GB" b="1" dirty="0" err="1"/>
              <a:t>sklepów</a:t>
            </a:r>
            <a:r>
              <a:rPr lang="en-GB" b="1" dirty="0"/>
              <a:t> online (</a:t>
            </a:r>
            <a:r>
              <a:rPr lang="pl-PL" b="1" dirty="0" smtClean="0"/>
              <a:t>3</a:t>
            </a:r>
            <a:r>
              <a:rPr lang="en-GB" b="1" dirty="0" smtClean="0"/>
              <a:t>)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GB" sz="2000" b="1" smtClean="0"/>
              <a:t>http://africanhandmadeshoes.com </a:t>
            </a:r>
          </a:p>
        </p:txBody>
      </p:sp>
      <p:graphicFrame>
        <p:nvGraphicFramePr>
          <p:cNvPr id="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50104"/>
              </p:ext>
            </p:extLst>
          </p:nvPr>
        </p:nvGraphicFramePr>
        <p:xfrm>
          <a:off x="457200" y="2409825"/>
          <a:ext cx="9994308" cy="35259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46951">
                  <a:extLst>
                    <a:ext uri="{9D8B030D-6E8A-4147-A177-3AD203B41FA5}"/>
                  </a:extLst>
                </a:gridCol>
                <a:gridCol w="4647357">
                  <a:extLst>
                    <a:ext uri="{9D8B030D-6E8A-4147-A177-3AD203B41FA5}"/>
                  </a:extLst>
                </a:gridCol>
              </a:tblGrid>
              <a:tr h="352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 err="1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Styl</a:t>
                      </a:r>
                      <a:r>
                        <a:rPr lang="pl-PL" sz="2400" b="1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owe</a:t>
                      </a:r>
                      <a:r>
                        <a:rPr lang="pl-PL" sz="2400" b="1" kern="1200" baseline="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 ręcznie robione buty z afrykańskimi motywami</a:t>
                      </a:r>
                      <a:r>
                        <a:rPr lang="pl-PL" sz="2400" b="1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2400" b="1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4038" name="Obraz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2387600"/>
            <a:ext cx="5113337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b="1" dirty="0" smtClean="0"/>
              <a:t>Zakładanie własnego sklepu online</a:t>
            </a:r>
            <a:r>
              <a:rPr lang="en-US" b="1" dirty="0" smtClean="0"/>
              <a:t>(</a:t>
            </a:r>
            <a:r>
              <a:rPr lang="pl-PL" b="1" dirty="0" smtClean="0"/>
              <a:t>oprogramowanie </a:t>
            </a:r>
            <a:r>
              <a:rPr lang="en-US" b="1" dirty="0" smtClean="0"/>
              <a:t>e-commerce)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686" y="1712355"/>
            <a:ext cx="9202737" cy="4651375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b="1" dirty="0" smtClean="0"/>
              <a:t>Każdy sklep online oferuje możliwość zarządzania produktami, tworzenia kategorii, opisywania produktów i dodawania zdjęć, rejestracji użytkowników, kilka metod płatności oraz wyszukiwarkę produktów. Ponadto wiele z nich oferuje darowe szablony stron oraz programy partnerskie. Nie posiadając odpowiednich zdolności programowania, najlepszym sposobem na założenie sklepu online jest wykorzystanie odpowiedniego oprogramowania. Najpopularniejsze platformy to</a:t>
            </a:r>
            <a:r>
              <a:rPr lang="en-US" b="1" dirty="0" smtClean="0"/>
              <a:t>:</a:t>
            </a:r>
            <a:endParaRPr lang="en-US" b="1" dirty="0"/>
          </a:p>
          <a:p>
            <a:pPr eaLnBrk="1" hangingPunct="1">
              <a:defRPr/>
            </a:pPr>
            <a:r>
              <a:rPr lang="en-US" b="1" dirty="0" err="1"/>
              <a:t>Ashop</a:t>
            </a:r>
            <a:r>
              <a:rPr lang="en-US" b="1" dirty="0"/>
              <a:t> (http://www.ashopcommerce.com</a:t>
            </a:r>
            <a:r>
              <a:rPr lang="en-US" b="1" dirty="0">
                <a:hlinkClick r:id="rId2"/>
              </a:rPr>
              <a:t>/</a:t>
            </a:r>
            <a:r>
              <a:rPr lang="en-US" b="1" dirty="0"/>
              <a:t>),</a:t>
            </a:r>
          </a:p>
          <a:p>
            <a:pPr eaLnBrk="1" hangingPunct="1">
              <a:defRPr/>
            </a:pPr>
            <a:r>
              <a:rPr lang="en-US" b="1" dirty="0" err="1"/>
              <a:t>BigCommerce</a:t>
            </a:r>
            <a:r>
              <a:rPr lang="en-US" b="1" dirty="0"/>
              <a:t> (https://www.bigcommerce.com/),</a:t>
            </a:r>
          </a:p>
          <a:p>
            <a:pPr eaLnBrk="1" hangingPunct="1">
              <a:defRPr/>
            </a:pPr>
            <a:r>
              <a:rPr lang="en-US" b="1" dirty="0" err="1"/>
              <a:t>CoreCommerce</a:t>
            </a:r>
            <a:r>
              <a:rPr lang="en-US" b="1" dirty="0"/>
              <a:t> (https://www.corecommerce.com/) </a:t>
            </a:r>
            <a:r>
              <a:rPr lang="pl-PL" b="1" dirty="0" smtClean="0"/>
              <a:t>lub</a:t>
            </a:r>
            <a:r>
              <a:rPr lang="en-US" b="1" dirty="0" smtClean="0"/>
              <a:t> 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Shopify (https://www.shopify.com/</a:t>
            </a:r>
            <a:r>
              <a:rPr lang="pl-PL" b="1" dirty="0"/>
              <a:t>)</a:t>
            </a:r>
            <a:r>
              <a:rPr lang="en-US" b="1" dirty="0"/>
              <a:t>. </a:t>
            </a: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b="1" dirty="0" smtClean="0"/>
              <a:t>Zwykle oferują one zintegrowane metody płatności, są dostępne na urządzenia mobilne i posiadają interfejs w wielu językach, ale zdarza się, że te funkcje dostępne są za opłatą. Często pojawia się limit dotyczący liczby produktów. Ograniczenia te należy uwzględnić na etapie wybierania typu sklepu.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pl-PL" b="1" dirty="0"/>
              <a:t>Zakładanie własnego sklepu online</a:t>
            </a:r>
            <a:r>
              <a:rPr lang="en-US" b="1" dirty="0" smtClean="0"/>
              <a:t>(</a:t>
            </a:r>
            <a:r>
              <a:rPr lang="pl-PL" b="1" dirty="0" smtClean="0"/>
              <a:t>z wykorzystaniem własnego serwera</a:t>
            </a:r>
            <a:r>
              <a:rPr lang="en-US" b="1" dirty="0" smtClean="0"/>
              <a:t>)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Wingdings 3" pitchFamily="18" charset="2"/>
              <a:buNone/>
              <a:defRPr/>
            </a:pPr>
            <a:r>
              <a:rPr lang="pl-PL" sz="2000" b="1" dirty="0" smtClean="0">
                <a:ea typeface="Calibri" charset="0"/>
              </a:rPr>
              <a:t>Poza gotowymi usługami, dla przedsiębiorców podsiadających wiedzę techniczną, istnieją jeszcze platformy hostowane na serwerze przedsiębiorcy. Można je pobrać z Internetu </a:t>
            </a:r>
            <a:r>
              <a:rPr lang="pl-PL" sz="2000" b="1" smtClean="0">
                <a:ea typeface="Calibri" charset="0"/>
              </a:rPr>
              <a:t>i zainstalować </a:t>
            </a:r>
            <a:r>
              <a:rPr lang="pl-PL" sz="2000" b="1" dirty="0" smtClean="0">
                <a:ea typeface="Calibri" charset="0"/>
              </a:rPr>
              <a:t>na własnym serwerze. Przykłady takich sklepów to:</a:t>
            </a:r>
            <a:r>
              <a:rPr lang="en-GB" sz="2000" b="1" dirty="0" smtClean="0">
                <a:ea typeface="Calibri" charset="0"/>
              </a:rPr>
              <a:t> </a:t>
            </a:r>
            <a:endParaRPr lang="en-GB" sz="2000" b="1" dirty="0">
              <a:ea typeface="Calibri" charset="0"/>
            </a:endParaRPr>
          </a:p>
          <a:p>
            <a:pPr algn="just" eaLnBrk="1" hangingPunct="1">
              <a:defRPr/>
            </a:pPr>
            <a:r>
              <a:rPr lang="en-GB" sz="2000" b="1" dirty="0" err="1">
                <a:ea typeface="Calibri" charset="0"/>
              </a:rPr>
              <a:t>Magento</a:t>
            </a:r>
            <a:r>
              <a:rPr lang="en-GB" sz="2000" b="1" dirty="0">
                <a:ea typeface="Calibri" charset="0"/>
              </a:rPr>
              <a:t> (https://magento.com),</a:t>
            </a:r>
          </a:p>
          <a:p>
            <a:pPr algn="just" eaLnBrk="1" hangingPunct="1">
              <a:defRPr/>
            </a:pPr>
            <a:r>
              <a:rPr lang="en-GB" sz="2000" b="1" dirty="0" err="1">
                <a:ea typeface="Calibri" charset="0"/>
              </a:rPr>
              <a:t>Prestashop</a:t>
            </a:r>
            <a:r>
              <a:rPr lang="en-GB" sz="2000" b="1" dirty="0">
                <a:ea typeface="Calibri" charset="0"/>
              </a:rPr>
              <a:t> (https://www.prestashop.com) </a:t>
            </a:r>
            <a:r>
              <a:rPr lang="pl-PL" sz="2000" b="1" dirty="0" smtClean="0">
                <a:ea typeface="Calibri" charset="0"/>
              </a:rPr>
              <a:t>czy</a:t>
            </a:r>
            <a:endParaRPr lang="en-GB" sz="2000" b="1" dirty="0">
              <a:ea typeface="Calibri" charset="0"/>
            </a:endParaRPr>
          </a:p>
          <a:p>
            <a:pPr algn="just" eaLnBrk="1" hangingPunct="1">
              <a:defRPr/>
            </a:pPr>
            <a:r>
              <a:rPr lang="en-GB" sz="2000" b="1" dirty="0" err="1">
                <a:ea typeface="Calibri" charset="0"/>
              </a:rPr>
              <a:t>osCommerce</a:t>
            </a:r>
            <a:r>
              <a:rPr lang="en-GB" sz="2000" b="1" dirty="0">
                <a:ea typeface="Calibri" charset="0"/>
              </a:rPr>
              <a:t> (https://www.oscommerce.com).</a:t>
            </a:r>
          </a:p>
          <a:p>
            <a:pPr marL="0" indent="0" algn="just" eaLnBrk="1" hangingPunct="1">
              <a:buFont typeface="Wingdings 3" pitchFamily="18" charset="2"/>
              <a:buNone/>
              <a:defRPr/>
            </a:pPr>
            <a:r>
              <a:rPr lang="pl-PL" sz="2000" b="1" dirty="0" smtClean="0">
                <a:ea typeface="Calibri" charset="0"/>
              </a:rPr>
              <a:t>Samodzielnie hostowane sklepy online są bezpłatne, ale należy uwzględnić koszty związane z utrzymaniem serwera, jak również z wprowadzaniem nowych funkcji. Aby rozbudować taką platformę należy zakupić dodatki lub zatrudnić programistę, który je stworzy</a:t>
            </a:r>
            <a:r>
              <a:rPr lang="en-GB" sz="2000" b="1" dirty="0" smtClean="0">
                <a:ea typeface="Calibri" charset="0"/>
              </a:rPr>
              <a:t>.</a:t>
            </a:r>
            <a:endParaRPr lang="en-GB" sz="2000" b="1" dirty="0">
              <a:ea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550988"/>
            <a:ext cx="9202737" cy="5126037"/>
          </a:xfrm>
        </p:spPr>
        <p:txBody>
          <a:bodyPr rtlCol="0">
            <a:normAutofit fontScale="77500" lnSpcReduction="20000"/>
          </a:bodyPr>
          <a:lstStyle/>
          <a:p>
            <a:pPr marL="0" indent="0" eaLnBrk="1" hangingPunct="1">
              <a:buFont typeface="Wingdings 3" pitchFamily="18" charset="2"/>
              <a:buNone/>
              <a:defRPr/>
            </a:pPr>
            <a:endParaRPr lang="lt-LT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sz="3000" b="1" dirty="0" smtClean="0"/>
              <a:t>Moduł ten obejmuje</a:t>
            </a:r>
            <a:r>
              <a:rPr lang="en-GB" sz="3000" b="1" dirty="0" smtClean="0"/>
              <a:t>: </a:t>
            </a:r>
            <a:endParaRPr lang="lt-LT" sz="3000" b="1" dirty="0"/>
          </a:p>
          <a:p>
            <a:pPr eaLnBrk="1" hangingPunct="1">
              <a:defRPr/>
            </a:pPr>
            <a:r>
              <a:rPr lang="pl-PL" sz="3000" b="1" dirty="0" smtClean="0"/>
              <a:t>Omówienie możliwości i efektywności wykorzystania metod i narzędzi opartych na ICT </a:t>
            </a:r>
            <a:r>
              <a:rPr lang="pl-PL" sz="3000" b="1" dirty="0" smtClean="0"/>
              <a:t>w </a:t>
            </a:r>
            <a:r>
              <a:rPr lang="pl-PL" sz="3000" b="1" dirty="0" smtClean="0"/>
              <a:t>szkoleniu osób znajdujących się w niekorzystnej sytuacji.</a:t>
            </a:r>
            <a:r>
              <a:rPr lang="en-GB" sz="3000" b="1" dirty="0" smtClean="0"/>
              <a:t> </a:t>
            </a:r>
            <a:endParaRPr lang="lt-LT" sz="3000" b="1" dirty="0"/>
          </a:p>
          <a:p>
            <a:pPr eaLnBrk="1" hangingPunct="1">
              <a:defRPr/>
            </a:pPr>
            <a:r>
              <a:rPr lang="pl-PL" sz="3000" b="1" dirty="0" smtClean="0"/>
              <a:t>Analizę innowacyjnej metodyki odwróconej opartej na Otwartych Zasobach Edukacyjnych (OZE)</a:t>
            </a:r>
            <a:r>
              <a:rPr lang="lt-LT" sz="3000" b="1" dirty="0" smtClean="0"/>
              <a:t>.</a:t>
            </a:r>
            <a:endParaRPr lang="lt-LT" sz="3000" b="1" dirty="0"/>
          </a:p>
          <a:p>
            <a:pPr eaLnBrk="1" hangingPunct="1">
              <a:defRPr/>
            </a:pPr>
            <a:r>
              <a:rPr lang="pl-PL" sz="3000" b="1" dirty="0" smtClean="0"/>
              <a:t>Przegląd różnych rodzajów OZE, które można wykorzystać do samodzielnej nauki lub szkolenia LSE</a:t>
            </a:r>
            <a:r>
              <a:rPr lang="lt-LT" sz="3000" b="1" dirty="0" smtClean="0"/>
              <a:t>.</a:t>
            </a:r>
            <a:endParaRPr lang="lt-LT" sz="3000" b="1" dirty="0"/>
          </a:p>
          <a:p>
            <a:pPr eaLnBrk="1" hangingPunct="1">
              <a:defRPr/>
            </a:pPr>
            <a:r>
              <a:rPr lang="pl-PL" sz="3000" b="1" dirty="0" smtClean="0"/>
              <a:t>Przedstawienie opowieści cyfrowych (OZE) opowiadających historie sukcesu przedsiębiorców pasjonatów. </a:t>
            </a:r>
            <a:endParaRPr lang="lt-LT" sz="3000" b="1" dirty="0"/>
          </a:p>
          <a:p>
            <a:pPr eaLnBrk="1" hangingPunct="1">
              <a:defRPr/>
            </a:pPr>
            <a:r>
              <a:rPr lang="pl-PL" sz="3000" b="1" dirty="0" smtClean="0"/>
              <a:t>Wzrost świadomości na temat sklepów internetowych i korzyści jakie przynoszą w promowaniu postawy przedsiębiorczej</a:t>
            </a:r>
            <a:r>
              <a:rPr lang="en-GB" sz="3000" b="1" dirty="0" smtClean="0"/>
              <a:t>. </a:t>
            </a:r>
            <a:endParaRPr lang="lt-LT" sz="3000" b="1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lt-L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466850" y="230188"/>
            <a:ext cx="7772400" cy="1320800"/>
          </a:xfrm>
        </p:spPr>
        <p:txBody>
          <a:bodyPr/>
          <a:lstStyle/>
          <a:p>
            <a:pPr eaLnBrk="1" hangingPunct="1"/>
            <a:r>
              <a:rPr lang="pl-PL" b="1" dirty="0" smtClean="0"/>
              <a:t>Cele szczegółowe</a:t>
            </a:r>
            <a:r>
              <a:rPr lang="lt-LT" b="1" dirty="0" smtClean="0"/>
              <a:t> Modu</a:t>
            </a:r>
            <a:r>
              <a:rPr lang="pl-PL" b="1" dirty="0" err="1" smtClean="0"/>
              <a:t>łu</a:t>
            </a:r>
            <a:r>
              <a:rPr lang="lt-LT" b="1" dirty="0" smtClean="0"/>
              <a:t> 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804988" y="460375"/>
            <a:ext cx="7913687" cy="1292225"/>
          </a:xfrm>
        </p:spPr>
        <p:txBody>
          <a:bodyPr/>
          <a:lstStyle/>
          <a:p>
            <a:pPr eaLnBrk="1" hangingPunct="1"/>
            <a:r>
              <a:rPr lang="pl-PL" b="1" dirty="0" smtClean="0"/>
              <a:t>Część ogólna </a:t>
            </a:r>
            <a:r>
              <a:rPr lang="en-GB" b="1" dirty="0" err="1" smtClean="0"/>
              <a:t>Modu</a:t>
            </a:r>
            <a:r>
              <a:rPr lang="pl-PL" b="1" dirty="0" err="1" smtClean="0"/>
              <a:t>łu</a:t>
            </a:r>
            <a:r>
              <a:rPr lang="en-GB" b="1" dirty="0" smtClean="0"/>
              <a:t> II</a:t>
            </a:r>
            <a:endParaRPr lang="lt-L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043113"/>
            <a:ext cx="10155238" cy="38814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sz="2800" b="1" i="1" dirty="0" smtClean="0"/>
              <a:t>W części ogólnej Modułu II prezentujemy następujące tematy</a:t>
            </a:r>
            <a:r>
              <a:rPr lang="en-GB" sz="2800" b="1" i="1" dirty="0" smtClean="0"/>
              <a:t>:</a:t>
            </a:r>
            <a:endParaRPr lang="lt-LT" sz="2800" b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en-GB" sz="2800" b="1" dirty="0"/>
              <a:t> </a:t>
            </a:r>
            <a:endParaRPr lang="lt-LT" sz="2800" b="1" dirty="0"/>
          </a:p>
          <a:p>
            <a:pPr marL="896938" eaLnBrk="1" hangingPunct="1">
              <a:defRPr/>
            </a:pPr>
            <a:r>
              <a:rPr lang="pl-PL" sz="2800" b="1" dirty="0" smtClean="0"/>
              <a:t>Możliwości i efektywność wykorzystania narzędzi i metod opartych na ICT w szkoleniu osób znajdujących się w niekorzystnej sytuacji</a:t>
            </a:r>
            <a:r>
              <a:rPr lang="en-GB" sz="2800" b="1" dirty="0" smtClean="0"/>
              <a:t>. </a:t>
            </a:r>
            <a:endParaRPr lang="lt-LT" sz="2800" b="1" dirty="0"/>
          </a:p>
          <a:p>
            <a:pPr marL="896938" eaLnBrk="1" hangingPunct="1">
              <a:defRPr/>
            </a:pPr>
            <a:r>
              <a:rPr lang="pl-PL" sz="2800" b="1" dirty="0" smtClean="0"/>
              <a:t>Innowacyjna metodyka odwrócona opierająca się na Otwartych Zasobach Edukacyjnych (OZE)</a:t>
            </a:r>
            <a:r>
              <a:rPr lang="en-GB" sz="2800" b="1" dirty="0" smtClean="0"/>
              <a:t>. </a:t>
            </a:r>
            <a:endParaRPr lang="lt-LT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70038" y="66675"/>
            <a:ext cx="7747000" cy="1287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2800" b="1" dirty="0"/>
              <a:t>Możliwości i efektywność wykorzystania narzędzi i metod opartych na ICT w szkoleniu osób znajdujących się w niekorzystnej </a:t>
            </a:r>
            <a:r>
              <a:rPr lang="pl-PL" sz="2800" b="1" dirty="0" smtClean="0"/>
              <a:t>sytuacji</a:t>
            </a:r>
            <a:r>
              <a:rPr lang="pl-PL" sz="2800" b="1" dirty="0"/>
              <a:t> </a:t>
            </a:r>
            <a:r>
              <a:rPr lang="lt-LT" sz="3200" b="1" dirty="0" smtClean="0"/>
              <a:t>(1)</a:t>
            </a:r>
            <a:r>
              <a:rPr lang="pl-PL" sz="3200" b="1" dirty="0" smtClean="0"/>
              <a:t>.</a:t>
            </a:r>
            <a:r>
              <a:rPr lang="en-GB" sz="3200" b="1" dirty="0" smtClean="0"/>
              <a:t> </a:t>
            </a:r>
            <a:r>
              <a:rPr lang="lt-LT" sz="3200" b="1" dirty="0" smtClean="0"/>
              <a:t/>
            </a:r>
            <a:br>
              <a:rPr lang="lt-LT" sz="3200" b="1" dirty="0" smtClean="0"/>
            </a:br>
            <a:endParaRPr lang="en-US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11350"/>
            <a:ext cx="9656763" cy="494665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pl-PL" sz="2800" b="1" dirty="0">
                <a:solidFill>
                  <a:schemeClr val="tx1"/>
                </a:solidFill>
              </a:rPr>
              <a:t>Technologie </a:t>
            </a:r>
            <a:r>
              <a:rPr lang="pl-PL" sz="2800" b="1" dirty="0" smtClean="0">
                <a:solidFill>
                  <a:schemeClr val="tx1"/>
                </a:solidFill>
              </a:rPr>
              <a:t>informacyjne i komunikacyjne (ICT) są coraz szerzej używane w procesie uczenia się, czyniąc go atrakcyjniejszym dla uczniów. W związku z tym, jakość szkoleń dla osób z defaworyzowanych środowisk, opiera się głównie na umiejętności wykorzystania tych metod i narzędzi przez nauczycieli.</a:t>
            </a:r>
            <a:endParaRPr lang="lt-LT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lt-LT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238125"/>
            <a:ext cx="7812087" cy="806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3100" b="1" dirty="0"/>
              <a:t>Możliwości i efektywność wykorzystania narzędzi i metod opartych na ICT w szkoleniu osób znajdujących się w niekorzystnej </a:t>
            </a:r>
            <a:r>
              <a:rPr lang="pl-PL" sz="3100" b="1" dirty="0" smtClean="0"/>
              <a:t>sytuacji</a:t>
            </a:r>
            <a:r>
              <a:rPr lang="pl-PL" sz="3100" b="1" dirty="0"/>
              <a:t> </a:t>
            </a:r>
            <a:r>
              <a:rPr lang="pl-PL" sz="3100" b="1" dirty="0" smtClean="0"/>
              <a:t>(02).</a:t>
            </a:r>
            <a:r>
              <a:rPr lang="pl-PL" sz="3100" b="1" dirty="0"/>
              <a:t/>
            </a:r>
            <a:br>
              <a:rPr lang="pl-PL" sz="3100" b="1" dirty="0"/>
            </a:br>
            <a:r>
              <a:rPr lang="lt-LT" sz="2800" b="1" dirty="0"/>
              <a:t/>
            </a:r>
            <a:br>
              <a:rPr lang="lt-LT" sz="2800" b="1" dirty="0"/>
            </a:br>
            <a:r>
              <a:rPr lang="lt-LT" sz="2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lt-LT" sz="2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273642"/>
            <a:ext cx="9448800" cy="4401795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dirty="0" smtClean="0"/>
              <a:t>Włączanie ICT w proces szkolenia umożliwia nauczycielom osób dorosłych wykorzystanie innowacyjnych metod takich jak nauczanie odwrócone czy Otwarte Zasoby Edukacyjne (OZE</a:t>
            </a:r>
            <a:r>
              <a:rPr lang="en-GB" sz="2800" b="1" dirty="0" smtClean="0"/>
              <a:t>). </a:t>
            </a:r>
            <a:endParaRPr lang="lt-LT" sz="2800" b="1" dirty="0"/>
          </a:p>
          <a:p>
            <a:pPr eaLnBrk="1" hangingPunct="1">
              <a:defRPr/>
            </a:pPr>
            <a:r>
              <a:rPr lang="pl-PL" sz="2800" b="1" dirty="0" smtClean="0"/>
              <a:t>Ostatnio, nauczyciele na całym świecie dyskutują na temat „Otwartych zasobów edukacyjnych” – OZE. OZE wykorzystywane są również w szkoleniu LSE, w związku z tym ważne jest przyjęcie ważnej definicji OZE i ich wpływu na procesy uczenia się</a:t>
            </a:r>
            <a:r>
              <a:rPr lang="en-GB" sz="2800" b="1" dirty="0" smtClean="0"/>
              <a:t>. </a:t>
            </a:r>
            <a:endParaRPr lang="lt-LT" sz="2800" b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238125"/>
            <a:ext cx="7812087" cy="806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3100" b="1" dirty="0"/>
              <a:t>Możliwości i efektywność wykorzystania narzędzi i metod opartych na ICT w szkoleniu osób znajdujących się w niekorzystnej </a:t>
            </a:r>
            <a:r>
              <a:rPr lang="pl-PL" sz="3100" b="1" dirty="0" smtClean="0"/>
              <a:t>sytuacji</a:t>
            </a:r>
            <a:r>
              <a:rPr lang="pl-PL" sz="3100" b="1" dirty="0"/>
              <a:t> </a:t>
            </a:r>
            <a:r>
              <a:rPr lang="lt-LT" sz="3100" b="1" dirty="0" smtClean="0"/>
              <a:t>(3</a:t>
            </a:r>
            <a:r>
              <a:rPr lang="lt-LT" sz="3100" b="1" dirty="0"/>
              <a:t>)</a:t>
            </a:r>
            <a:r>
              <a:rPr lang="en-GB" sz="3100" b="1" dirty="0"/>
              <a:t> </a:t>
            </a:r>
            <a:r>
              <a:rPr lang="lt-LT" sz="2800" b="1" dirty="0"/>
              <a:t/>
            </a:r>
            <a:br>
              <a:rPr lang="lt-LT" sz="2800" b="1" dirty="0"/>
            </a:br>
            <a:r>
              <a:rPr lang="lt-LT" sz="2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lt-LT" sz="2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34" y="1636370"/>
            <a:ext cx="9285287" cy="4948237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endParaRPr lang="lt-LT" sz="2800" b="1" dirty="0">
              <a:solidFill>
                <a:schemeClr val="tx1"/>
              </a:solidFill>
            </a:endParaRPr>
          </a:p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pl-PL" sz="2800" b="1" dirty="0" smtClean="0">
                <a:solidFill>
                  <a:schemeClr val="tx1"/>
                </a:solidFill>
              </a:rPr>
              <a:t>Analiza różnych źródeł naukowych przedstawiona jest w Module II. Definicja powstała w wyniku tej analizy jest następująca</a:t>
            </a:r>
            <a:r>
              <a:rPr lang="en-GB" sz="2800" b="1" dirty="0" smtClean="0">
                <a:solidFill>
                  <a:schemeClr val="tx1"/>
                </a:solidFill>
              </a:rPr>
              <a:t>:</a:t>
            </a:r>
            <a:endParaRPr lang="en-GB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2800" b="1" dirty="0"/>
          </a:p>
          <a:p>
            <a:pPr marL="0" indent="0" algn="ctr" eaLnBrk="1" hangingPunct="1">
              <a:buNone/>
              <a:defRPr/>
            </a:pPr>
            <a:r>
              <a:rPr lang="en-GB" sz="2800" b="1" i="1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pl-PL" sz="2800" b="1" i="1" dirty="0" smtClean="0">
                <a:solidFill>
                  <a:schemeClr val="accent4">
                    <a:lumMod val="75000"/>
                  </a:schemeClr>
                </a:solidFill>
              </a:rPr>
              <a:t>OZE </a:t>
            </a:r>
            <a:r>
              <a:rPr lang="pl-PL" sz="2800" b="1" i="1" dirty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pl-PL" sz="2800" b="1" i="1" dirty="0" smtClean="0">
                <a:solidFill>
                  <a:schemeClr val="accent4">
                    <a:lumMod val="75000"/>
                  </a:schemeClr>
                </a:solidFill>
              </a:rPr>
              <a:t>materiały cyfrowe dostępne bezpłatnie dla nauczycieli, uczniów i osób uczących się samodzielnie, które można </a:t>
            </a:r>
            <a:r>
              <a:rPr lang="pl-PL" sz="2800" b="1" i="1" dirty="0" smtClean="0">
                <a:solidFill>
                  <a:schemeClr val="accent4">
                    <a:lumMod val="75000"/>
                  </a:schemeClr>
                </a:solidFill>
              </a:rPr>
              <a:t>wykorzystać do </a:t>
            </a:r>
            <a:r>
              <a:rPr lang="pl-PL" sz="2800" b="1" i="1" dirty="0" smtClean="0">
                <a:solidFill>
                  <a:schemeClr val="accent4">
                    <a:lumMod val="75000"/>
                  </a:schemeClr>
                </a:solidFill>
              </a:rPr>
              <a:t>nauczania, uczenia się lub badań. Są to zwykle bezpłatne materiały dostępne online</a:t>
            </a:r>
            <a:r>
              <a:rPr lang="en-GB" sz="2800" b="1" i="1" dirty="0" smtClean="0">
                <a:solidFill>
                  <a:schemeClr val="accent4">
                    <a:lumMod val="75000"/>
                  </a:schemeClr>
                </a:solidFill>
              </a:rPr>
              <a:t>.”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lt-LT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lt-LT" sz="2800" b="1" dirty="0"/>
          </a:p>
          <a:p>
            <a:pPr eaLnBrk="1" hangingPunct="1"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000250"/>
            <a:ext cx="9258300" cy="3597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O</a:t>
            </a:r>
            <a:r>
              <a:rPr lang="pl-PL" sz="2400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ZE jest równoznaczne z uczeniem się przez Internet, formą e-learning czy mobile learning, choć wiele osób używa tych zwrotów zamiennie, jakkolwiek wykorzystanie OZE może wspierać otwartą edukację, a głównym celem Otwartych Zasobów Edukacyjnych jest zapewnienie dostępu do wysokiej jakości edukacyjnych materiałów cyfrowych</a:t>
            </a:r>
            <a:r>
              <a:rPr lang="en-GB" sz="2400" b="1" dirty="0" smtClean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.</a:t>
            </a:r>
            <a:r>
              <a:rPr lang="lt-LT" sz="2400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/>
            </a:r>
            <a:br>
              <a:rPr lang="lt-LT" sz="2400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</a:br>
            <a:r>
              <a:rPr lang="lt-LT" sz="2400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/>
            </a:r>
            <a:br>
              <a:rPr lang="lt-LT" sz="2400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</a:br>
            <a:r>
              <a:rPr lang="lt-LT" sz="2400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/>
            </a:r>
            <a:br>
              <a:rPr lang="lt-LT" sz="2400" b="1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</a:br>
            <a:endParaRPr lang="en-US" sz="2400" b="1" dirty="0">
              <a:solidFill>
                <a:srgbClr val="40404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4" descr="http://tse1.mm.bing.net/th?&amp;id=OIP.M07901e7f533b45a3ca445a2a9fbc27c7o0&amp;w=300&amp;h=201&amp;c=0&amp;pid=1.9&amp;rs=0&amp;p=0&amp;r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4477" y="4436076"/>
            <a:ext cx="2410795" cy="161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 txBox="1">
            <a:spLocks/>
          </p:cNvSpPr>
          <p:nvPr/>
        </p:nvSpPr>
        <p:spPr bwMode="auto">
          <a:xfrm>
            <a:off x="1620838" y="317500"/>
            <a:ext cx="81692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pl-PL" sz="3600" b="1" dirty="0" smtClean="0">
                <a:solidFill>
                  <a:schemeClr val="accent1"/>
                </a:solidFill>
                <a:latin typeface="Trebuchet MS" pitchFamily="34" charset="0"/>
              </a:rPr>
              <a:t>OZE </a:t>
            </a:r>
            <a:r>
              <a:rPr lang="pl-PL" sz="3600" b="1" dirty="0">
                <a:solidFill>
                  <a:schemeClr val="accent1"/>
                </a:solidFill>
                <a:latin typeface="Trebuchet MS" pitchFamily="34" charset="0"/>
              </a:rPr>
              <a:t>vs </a:t>
            </a:r>
            <a:r>
              <a:rPr lang="pl-PL" sz="3600" b="1" dirty="0" smtClean="0">
                <a:solidFill>
                  <a:schemeClr val="accent1"/>
                </a:solidFill>
                <a:latin typeface="Trebuchet MS" pitchFamily="34" charset="0"/>
              </a:rPr>
              <a:t>uczenie się przez Internet, </a:t>
            </a:r>
            <a:r>
              <a:rPr lang="pl-PL" sz="3600" b="1" dirty="0">
                <a:solidFill>
                  <a:schemeClr val="accent1"/>
                </a:solidFill>
                <a:latin typeface="Trebuchet MS" pitchFamily="34" charset="0"/>
              </a:rPr>
              <a:t>e-learning </a:t>
            </a:r>
            <a:r>
              <a:rPr lang="pl-PL" sz="3600" b="1" dirty="0" smtClean="0">
                <a:solidFill>
                  <a:schemeClr val="accent1"/>
                </a:solidFill>
                <a:latin typeface="Trebuchet MS" pitchFamily="34" charset="0"/>
              </a:rPr>
              <a:t>czy </a:t>
            </a:r>
            <a:r>
              <a:rPr lang="pl-PL" sz="3600" b="1" dirty="0">
                <a:solidFill>
                  <a:schemeClr val="accent1"/>
                </a:solidFill>
                <a:latin typeface="Trebuchet MS" pitchFamily="34" charset="0"/>
              </a:rPr>
              <a:t>mobile learning</a:t>
            </a:r>
            <a:endParaRPr lang="lt-LT" sz="3600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838" y="750888"/>
            <a:ext cx="7975600" cy="696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lt-LT" sz="2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lt-LT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2400" b="1" dirty="0" smtClean="0">
                <a:solidFill>
                  <a:schemeClr val="tx1"/>
                </a:solidFill>
              </a:rPr>
              <a:t>O</a:t>
            </a:r>
            <a:r>
              <a:rPr lang="pl-PL" sz="2400" b="1" dirty="0" smtClean="0">
                <a:solidFill>
                  <a:schemeClr val="tx1"/>
                </a:solidFill>
              </a:rPr>
              <a:t>ZE jest pojęciem szeroko rozumianym, a analiza literatury pozwala na przedstawienie różnych form OZE</a:t>
            </a:r>
            <a:r>
              <a:rPr lang="en-GB" sz="2400" b="1" dirty="0" smtClean="0">
                <a:solidFill>
                  <a:schemeClr val="tx1"/>
                </a:solidFill>
              </a:rPr>
              <a:t>:</a:t>
            </a:r>
            <a:r>
              <a:rPr lang="lt-LT" sz="2200" dirty="0"/>
              <a:t/>
            </a:r>
            <a:br>
              <a:rPr lang="lt-LT" sz="2200" dirty="0"/>
            </a:b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83519" y="1875653"/>
            <a:ext cx="9164638" cy="381236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b="1" dirty="0" smtClean="0">
                <a:solidFill>
                  <a:schemeClr val="tx1"/>
                </a:solidFill>
              </a:rPr>
              <a:t>Program nauczania</a:t>
            </a:r>
            <a:r>
              <a:rPr lang="en-GB" b="1" dirty="0" smtClean="0">
                <a:solidFill>
                  <a:schemeClr val="tx1"/>
                </a:solidFill>
              </a:rPr>
              <a:t>; 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>
                <a:solidFill>
                  <a:schemeClr val="tx1"/>
                </a:solidFill>
              </a:rPr>
              <a:t>k</a:t>
            </a:r>
            <a:r>
              <a:rPr lang="pl-PL" b="1" dirty="0" smtClean="0">
                <a:solidFill>
                  <a:schemeClr val="tx1"/>
                </a:solidFill>
              </a:rPr>
              <a:t>ompletny kurs/program</a:t>
            </a:r>
            <a:r>
              <a:rPr lang="en-GB" b="1" dirty="0" smtClean="0">
                <a:solidFill>
                  <a:schemeClr val="tx1"/>
                </a:solidFill>
              </a:rPr>
              <a:t>; 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>
                <a:solidFill>
                  <a:schemeClr val="tx1"/>
                </a:solidFill>
              </a:rPr>
              <a:t>m</a:t>
            </a:r>
            <a:r>
              <a:rPr lang="pl-PL" b="1" dirty="0" smtClean="0">
                <a:solidFill>
                  <a:schemeClr val="tx1"/>
                </a:solidFill>
              </a:rPr>
              <a:t>ateriały i moduły kursu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>
                <a:solidFill>
                  <a:schemeClr val="tx1"/>
                </a:solidFill>
              </a:rPr>
              <a:t>m</a:t>
            </a:r>
            <a:r>
              <a:rPr lang="pl-PL" b="1" dirty="0" smtClean="0">
                <a:solidFill>
                  <a:schemeClr val="tx1"/>
                </a:solidFill>
              </a:rPr>
              <a:t>ateriały interaktywne takie jak symulatory czy gry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 err="1" smtClean="0">
                <a:solidFill>
                  <a:schemeClr val="tx1"/>
                </a:solidFill>
              </a:rPr>
              <a:t>t</a:t>
            </a:r>
            <a:r>
              <a:rPr lang="en-GB" b="1" dirty="0" smtClean="0">
                <a:solidFill>
                  <a:schemeClr val="tx1"/>
                </a:solidFill>
              </a:rPr>
              <a:t>e</a:t>
            </a:r>
            <a:r>
              <a:rPr lang="pl-PL" b="1" dirty="0" smtClean="0">
                <a:solidFill>
                  <a:schemeClr val="tx1"/>
                </a:solidFill>
              </a:rPr>
              <a:t>sty</a:t>
            </a:r>
            <a:r>
              <a:rPr lang="en-GB" b="1" dirty="0" smtClean="0">
                <a:solidFill>
                  <a:schemeClr val="tx1"/>
                </a:solidFill>
              </a:rPr>
              <a:t>,</a:t>
            </a:r>
            <a:r>
              <a:rPr lang="pl-PL" b="1" dirty="0" smtClean="0">
                <a:solidFill>
                  <a:schemeClr val="tx1"/>
                </a:solidFill>
              </a:rPr>
              <a:t> kwizy i inne praktyczne ćwiczenia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>
                <a:solidFill>
                  <a:schemeClr val="tx1"/>
                </a:solidFill>
              </a:rPr>
              <a:t>o</a:t>
            </a:r>
            <a:r>
              <a:rPr lang="pl-PL" b="1" dirty="0" smtClean="0">
                <a:solidFill>
                  <a:schemeClr val="tx1"/>
                </a:solidFill>
              </a:rPr>
              <a:t>powieści cyfrowe </a:t>
            </a:r>
            <a:r>
              <a:rPr lang="en-GB" b="1" dirty="0" smtClean="0">
                <a:solidFill>
                  <a:schemeClr val="tx1"/>
                </a:solidFill>
              </a:rPr>
              <a:t>(</a:t>
            </a:r>
            <a:r>
              <a:rPr lang="pl-PL" b="1" dirty="0" smtClean="0">
                <a:solidFill>
                  <a:schemeClr val="tx1"/>
                </a:solidFill>
              </a:rPr>
              <a:t>tekst i wideo</a:t>
            </a:r>
            <a:r>
              <a:rPr lang="en-GB" b="1" dirty="0" smtClean="0">
                <a:solidFill>
                  <a:schemeClr val="tx1"/>
                </a:solidFill>
              </a:rPr>
              <a:t>);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 smtClean="0">
                <a:solidFill>
                  <a:schemeClr val="tx1"/>
                </a:solidFill>
              </a:rPr>
              <a:t>narzędzia oceny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>
                <a:solidFill>
                  <a:schemeClr val="tx1"/>
                </a:solidFill>
              </a:rPr>
              <a:t>p</a:t>
            </a:r>
            <a:r>
              <a:rPr lang="pl-PL" b="1" dirty="0" smtClean="0">
                <a:solidFill>
                  <a:schemeClr val="tx1"/>
                </a:solidFill>
              </a:rPr>
              <a:t>rzewodnik dla uczniów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>
                <a:solidFill>
                  <a:schemeClr val="tx1"/>
                </a:solidFill>
              </a:rPr>
              <a:t>n</a:t>
            </a:r>
            <a:r>
              <a:rPr lang="pl-PL" b="1" dirty="0" smtClean="0">
                <a:solidFill>
                  <a:schemeClr val="tx1"/>
                </a:solidFill>
              </a:rPr>
              <a:t>otatki dydaktyczne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>
                <a:solidFill>
                  <a:schemeClr val="tx1"/>
                </a:solidFill>
              </a:rPr>
              <a:t>a</a:t>
            </a:r>
            <a:r>
              <a:rPr lang="pl-PL" b="1" dirty="0" smtClean="0">
                <a:solidFill>
                  <a:schemeClr val="tx1"/>
                </a:solidFill>
              </a:rPr>
              <a:t>plikacje multimedialne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pod</a:t>
            </a:r>
            <a:r>
              <a:rPr lang="pl-PL" b="1" dirty="0" smtClean="0">
                <a:solidFill>
                  <a:schemeClr val="tx1"/>
                </a:solidFill>
              </a:rPr>
              <a:t>k</a:t>
            </a:r>
            <a:r>
              <a:rPr lang="en-GB" b="1" dirty="0" err="1" smtClean="0">
                <a:solidFill>
                  <a:schemeClr val="tx1"/>
                </a:solidFill>
              </a:rPr>
              <a:t>ast</a:t>
            </a:r>
            <a:r>
              <a:rPr lang="pl-PL" b="1" dirty="0" smtClean="0">
                <a:solidFill>
                  <a:schemeClr val="tx1"/>
                </a:solidFill>
              </a:rPr>
              <a:t>y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 smtClean="0">
                <a:solidFill>
                  <a:schemeClr val="tx1"/>
                </a:solidFill>
              </a:rPr>
              <a:t>Artykuły naukowe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 smtClean="0">
                <a:solidFill>
                  <a:schemeClr val="tx1"/>
                </a:solidFill>
              </a:rPr>
              <a:t>Bazy danych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 smtClean="0">
                <a:solidFill>
                  <a:schemeClr val="tx1"/>
                </a:solidFill>
              </a:rPr>
              <a:t>oprogramowanie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 smtClean="0">
                <a:solidFill>
                  <a:schemeClr val="tx1"/>
                </a:solidFill>
              </a:rPr>
              <a:t>aplikacje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(</a:t>
            </a:r>
            <a:r>
              <a:rPr lang="pl-PL" b="1" dirty="0" smtClean="0">
                <a:solidFill>
                  <a:schemeClr val="tx1"/>
                </a:solidFill>
              </a:rPr>
              <a:t>w tym na urządzenia mobilne)</a:t>
            </a:r>
            <a:r>
              <a:rPr lang="en-GB" b="1" dirty="0" smtClean="0">
                <a:solidFill>
                  <a:schemeClr val="tx1"/>
                </a:solidFill>
              </a:rPr>
              <a:t>;</a:t>
            </a:r>
            <a:endParaRPr lang="lt-LT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l-PL" b="1" dirty="0" smtClean="0">
                <a:solidFill>
                  <a:schemeClr val="tx1"/>
                </a:solidFill>
              </a:rPr>
              <a:t>Pozostałe materiały przeznaczone do uczenia się i nauczania.</a:t>
            </a:r>
            <a:endParaRPr lang="lt-LT" b="1" dirty="0" smtClean="0">
              <a:solidFill>
                <a:schemeClr val="tx1"/>
              </a:solidFill>
            </a:endParaRPr>
          </a:p>
        </p:txBody>
      </p:sp>
      <p:pic>
        <p:nvPicPr>
          <p:cNvPr id="27651" name="Picture 2" descr="http://tse1.mm.bing.net/th?&amp;id=OIP.M544e77290f851687991ae269b4cda5b0o0&amp;w=297&amp;h=159&amp;c=0&amp;pid=1.9&amp;rs=0&amp;p=0&amp;r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225" y="3690938"/>
            <a:ext cx="373221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itle 1"/>
          <p:cNvSpPr txBox="1">
            <a:spLocks/>
          </p:cNvSpPr>
          <p:nvPr/>
        </p:nvSpPr>
        <p:spPr bwMode="auto">
          <a:xfrm>
            <a:off x="1425575" y="222250"/>
            <a:ext cx="98266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pl-PL" sz="3200" b="1" dirty="0" smtClean="0">
                <a:solidFill>
                  <a:schemeClr val="accent1"/>
                </a:solidFill>
                <a:latin typeface="Trebuchet MS" pitchFamily="34" charset="0"/>
              </a:rPr>
              <a:t>Pojęcie</a:t>
            </a:r>
            <a:r>
              <a:rPr lang="en-US" sz="3200" b="1" dirty="0" smtClean="0">
                <a:solidFill>
                  <a:schemeClr val="accent1"/>
                </a:solidFill>
                <a:latin typeface="Trebuchet MS" pitchFamily="34" charset="0"/>
              </a:rPr>
              <a:t> “</a:t>
            </a:r>
            <a:r>
              <a:rPr lang="pl-PL" sz="3200" b="1" dirty="0" smtClean="0">
                <a:solidFill>
                  <a:schemeClr val="accent1"/>
                </a:solidFill>
                <a:latin typeface="Trebuchet MS" pitchFamily="34" charset="0"/>
              </a:rPr>
              <a:t>Otwarte zasoby edukacyjne</a:t>
            </a:r>
            <a:r>
              <a:rPr lang="en-US" sz="3200" b="1" dirty="0" smtClean="0">
                <a:solidFill>
                  <a:schemeClr val="accent1"/>
                </a:solidFill>
                <a:latin typeface="Trebuchet MS" pitchFamily="34" charset="0"/>
              </a:rPr>
              <a:t>”</a:t>
            </a:r>
            <a:endParaRPr lang="lt-LT" sz="3200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2298</TotalTime>
  <Words>2037</Words>
  <Application>Microsoft Office PowerPoint</Application>
  <PresentationFormat>Niestandardowy</PresentationFormat>
  <Paragraphs>229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Facet</vt:lpstr>
      <vt:lpstr>  Moduł II  Wykorzystanie technologii informacyjnej i Otwartych Zasobów Edukacyjnych w rozwijaniu podstawy przedsiębiorczej. </vt:lpstr>
      <vt:lpstr>Celem Modułu II jest rozwój kompetencji cyfrowych nauczycieli osób dorosłych dla zapewnienia efektywnego wykorzystania metod i narzędzi ICT w nauczaniu osób dorosłych, ze szczególnym uwzględnieniem szkoleń LSE. </vt:lpstr>
      <vt:lpstr>Cele szczegółowe Modułu II</vt:lpstr>
      <vt:lpstr>Część ogólna Modułu II</vt:lpstr>
      <vt:lpstr>Możliwości i efektywność wykorzystania narzędzi i metod opartych na ICT w szkoleniu osób znajdujących się w niekorzystnej sytuacji (1).  </vt:lpstr>
      <vt:lpstr>Możliwości i efektywność wykorzystania narzędzi i metod opartych na ICT w szkoleniu osób znajdujących się w niekorzystnej sytuacji (02).   </vt:lpstr>
      <vt:lpstr>Możliwości i efektywność wykorzystania narzędzi i metod opartych na ICT w szkoleniu osób znajdujących się w niekorzystnej sytuacji (3)   </vt:lpstr>
      <vt:lpstr>OZE jest równoznaczne z uczeniem się przez Internet, formą e-learning czy mobile learning, choć wiele osób używa tych zwrotów zamiennie, jakkolwiek wykorzystanie OZE może wspierać otwartą edukację, a głównym celem Otwartych Zasobów Edukacyjnych jest zapewnienie dostępu do wysokiej jakości edukacyjnych materiałów cyfrowych.   </vt:lpstr>
      <vt:lpstr> OZE jest pojęciem szeroko rozumianym, a analiza literatury pozwala na przedstawienie różnych form OZE: </vt:lpstr>
      <vt:lpstr>Innowacyjna metodyka odwrócona oparta na Otwartych Zasobach Edukacyjnych (OZE)  </vt:lpstr>
      <vt:lpstr>Model tradycyjny vs Model odwrócony</vt:lpstr>
      <vt:lpstr>   Część szczegółowa Modułu II</vt:lpstr>
      <vt:lpstr>Przegląd różnych form OZE, które można wykorzystać w szkoleniu LSE do samodzielnej nauki </vt:lpstr>
      <vt:lpstr>Formy OZE, wykorzystane podczas opracowywania kursu szkoleniowego dla nauczycieli osób dorosłych:</vt:lpstr>
      <vt:lpstr>Formy OZE wykorzystywane przez osoby znajdujące się w niekorzystnej sytuacji: </vt:lpstr>
      <vt:lpstr>Opowieści cyfrowe przedstawiające historie sukcesu przedsiębiorców kierujących się pasją.</vt:lpstr>
      <vt:lpstr>Set of digital stories (OERs) on successful running of LSE (2)</vt:lpstr>
      <vt:lpstr>Set of digital stories (OERs) on successful running of LSE (3)</vt:lpstr>
      <vt:lpstr>Set of digital stories (OERs) on successful running of LSE (4)</vt:lpstr>
      <vt:lpstr>Online stores - definition</vt:lpstr>
      <vt:lpstr>10 korzyści z prowadzenia sklepu online</vt:lpstr>
      <vt:lpstr>Dostępne metody płatności</vt:lpstr>
      <vt:lpstr>Przykłady sklepów online (1)</vt:lpstr>
      <vt:lpstr>Przykłady sklepów online (2)</vt:lpstr>
      <vt:lpstr>Przykłady sklepów online (3)</vt:lpstr>
      <vt:lpstr>Zakładanie własnego sklepu online(oprogramowanie e-commerce)</vt:lpstr>
      <vt:lpstr>Zakładanie własnego sklepu online(z wykorzystaniem własnego serwera)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Quality Assurance</dc:title>
  <dc:creator>Zivile Vasiliauske</dc:creator>
  <cp:lastModifiedBy>Paweł Poterucha</cp:lastModifiedBy>
  <cp:revision>170</cp:revision>
  <cp:lastPrinted>2015-11-09T09:43:20Z</cp:lastPrinted>
  <dcterms:created xsi:type="dcterms:W3CDTF">2015-10-26T05:22:16Z</dcterms:created>
  <dcterms:modified xsi:type="dcterms:W3CDTF">2016-12-19T13:25:15Z</dcterms:modified>
</cp:coreProperties>
</file>